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53"/>
  </p:notesMasterIdLst>
  <p:sldIdLst>
    <p:sldId id="256" r:id="rId2"/>
    <p:sldId id="322" r:id="rId3"/>
    <p:sldId id="525" r:id="rId4"/>
    <p:sldId id="659" r:id="rId5"/>
    <p:sldId id="660" r:id="rId6"/>
    <p:sldId id="510" r:id="rId7"/>
    <p:sldId id="526" r:id="rId8"/>
    <p:sldId id="565" r:id="rId9"/>
    <p:sldId id="566" r:id="rId10"/>
    <p:sldId id="567" r:id="rId11"/>
    <p:sldId id="568" r:id="rId12"/>
    <p:sldId id="569" r:id="rId13"/>
    <p:sldId id="527" r:id="rId14"/>
    <p:sldId id="570" r:id="rId15"/>
    <p:sldId id="571" r:id="rId16"/>
    <p:sldId id="572" r:id="rId17"/>
    <p:sldId id="573" r:id="rId18"/>
    <p:sldId id="669" r:id="rId19"/>
    <p:sldId id="574" r:id="rId20"/>
    <p:sldId id="575" r:id="rId21"/>
    <p:sldId id="576" r:id="rId22"/>
    <p:sldId id="577" r:id="rId23"/>
    <p:sldId id="578" r:id="rId24"/>
    <p:sldId id="579" r:id="rId25"/>
    <p:sldId id="580" r:id="rId26"/>
    <p:sldId id="581" r:id="rId27"/>
    <p:sldId id="582" r:id="rId28"/>
    <p:sldId id="583" r:id="rId29"/>
    <p:sldId id="584" r:id="rId30"/>
    <p:sldId id="528" r:id="rId31"/>
    <p:sldId id="586" r:id="rId32"/>
    <p:sldId id="585" r:id="rId33"/>
    <p:sldId id="520" r:id="rId34"/>
    <p:sldId id="530" r:id="rId35"/>
    <p:sldId id="531" r:id="rId36"/>
    <p:sldId id="522" r:id="rId37"/>
    <p:sldId id="532" r:id="rId38"/>
    <p:sldId id="587" r:id="rId39"/>
    <p:sldId id="533" r:id="rId40"/>
    <p:sldId id="588" r:id="rId41"/>
    <p:sldId id="589" r:id="rId42"/>
    <p:sldId id="590" r:id="rId43"/>
    <p:sldId id="591" r:id="rId44"/>
    <p:sldId id="592" r:id="rId45"/>
    <p:sldId id="593" r:id="rId46"/>
    <p:sldId id="594" r:id="rId47"/>
    <p:sldId id="595" r:id="rId48"/>
    <p:sldId id="596" r:id="rId49"/>
    <p:sldId id="597" r:id="rId50"/>
    <p:sldId id="599" r:id="rId51"/>
    <p:sldId id="600" r:id="rId52"/>
    <p:sldId id="601" r:id="rId53"/>
    <p:sldId id="602" r:id="rId54"/>
    <p:sldId id="603" r:id="rId55"/>
    <p:sldId id="604" r:id="rId56"/>
    <p:sldId id="605" r:id="rId57"/>
    <p:sldId id="606" r:id="rId58"/>
    <p:sldId id="608" r:id="rId59"/>
    <p:sldId id="609" r:id="rId60"/>
    <p:sldId id="607" r:id="rId61"/>
    <p:sldId id="534" r:id="rId62"/>
    <p:sldId id="610" r:id="rId63"/>
    <p:sldId id="611" r:id="rId64"/>
    <p:sldId id="612" r:id="rId65"/>
    <p:sldId id="618" r:id="rId66"/>
    <p:sldId id="613" r:id="rId67"/>
    <p:sldId id="621" r:id="rId68"/>
    <p:sldId id="622" r:id="rId69"/>
    <p:sldId id="623" r:id="rId70"/>
    <p:sldId id="620" r:id="rId71"/>
    <p:sldId id="624" r:id="rId72"/>
    <p:sldId id="614" r:id="rId73"/>
    <p:sldId id="625" r:id="rId74"/>
    <p:sldId id="615" r:id="rId75"/>
    <p:sldId id="616" r:id="rId76"/>
    <p:sldId id="617" r:id="rId77"/>
    <p:sldId id="626" r:id="rId78"/>
    <p:sldId id="535" r:id="rId79"/>
    <p:sldId id="536" r:id="rId80"/>
    <p:sldId id="537" r:id="rId81"/>
    <p:sldId id="538" r:id="rId82"/>
    <p:sldId id="539" r:id="rId83"/>
    <p:sldId id="540" r:id="rId84"/>
    <p:sldId id="627" r:id="rId85"/>
    <p:sldId id="665" r:id="rId86"/>
    <p:sldId id="628" r:id="rId87"/>
    <p:sldId id="629" r:id="rId88"/>
    <p:sldId id="630" r:id="rId89"/>
    <p:sldId id="631" r:id="rId90"/>
    <p:sldId id="632" r:id="rId91"/>
    <p:sldId id="633" r:id="rId92"/>
    <p:sldId id="634" r:id="rId93"/>
    <p:sldId id="664" r:id="rId94"/>
    <p:sldId id="666" r:id="rId95"/>
    <p:sldId id="635" r:id="rId96"/>
    <p:sldId id="636" r:id="rId97"/>
    <p:sldId id="637" r:id="rId98"/>
    <p:sldId id="638" r:id="rId99"/>
    <p:sldId id="639" r:id="rId100"/>
    <p:sldId id="640" r:id="rId101"/>
    <p:sldId id="641" r:id="rId102"/>
    <p:sldId id="667" r:id="rId103"/>
    <p:sldId id="668" r:id="rId104"/>
    <p:sldId id="642" r:id="rId105"/>
    <p:sldId id="541" r:id="rId106"/>
    <p:sldId id="542" r:id="rId107"/>
    <p:sldId id="543" r:id="rId108"/>
    <p:sldId id="544" r:id="rId109"/>
    <p:sldId id="523" r:id="rId110"/>
    <p:sldId id="545" r:id="rId111"/>
    <p:sldId id="546" r:id="rId112"/>
    <p:sldId id="547" r:id="rId113"/>
    <p:sldId id="548" r:id="rId114"/>
    <p:sldId id="549" r:id="rId115"/>
    <p:sldId id="550" r:id="rId116"/>
    <p:sldId id="551" r:id="rId117"/>
    <p:sldId id="552" r:id="rId118"/>
    <p:sldId id="553" r:id="rId119"/>
    <p:sldId id="554" r:id="rId120"/>
    <p:sldId id="643" r:id="rId121"/>
    <p:sldId id="644" r:id="rId122"/>
    <p:sldId id="645" r:id="rId123"/>
    <p:sldId id="646" r:id="rId124"/>
    <p:sldId id="647" r:id="rId125"/>
    <p:sldId id="648" r:id="rId126"/>
    <p:sldId id="649" r:id="rId127"/>
    <p:sldId id="650" r:id="rId128"/>
    <p:sldId id="651" r:id="rId129"/>
    <p:sldId id="652" r:id="rId130"/>
    <p:sldId id="653" r:id="rId131"/>
    <p:sldId id="654" r:id="rId132"/>
    <p:sldId id="655" r:id="rId133"/>
    <p:sldId id="656" r:id="rId134"/>
    <p:sldId id="657" r:id="rId135"/>
    <p:sldId id="658" r:id="rId136"/>
    <p:sldId id="555" r:id="rId137"/>
    <p:sldId id="556" r:id="rId138"/>
    <p:sldId id="557" r:id="rId139"/>
    <p:sldId id="558" r:id="rId140"/>
    <p:sldId id="559" r:id="rId141"/>
    <p:sldId id="560" r:id="rId142"/>
    <p:sldId id="561" r:id="rId143"/>
    <p:sldId id="562" r:id="rId144"/>
    <p:sldId id="563" r:id="rId145"/>
    <p:sldId id="524" r:id="rId146"/>
    <p:sldId id="564" r:id="rId147"/>
    <p:sldId id="379" r:id="rId148"/>
    <p:sldId id="661" r:id="rId149"/>
    <p:sldId id="662" r:id="rId150"/>
    <p:sldId id="663" r:id="rId151"/>
    <p:sldId id="273"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4" autoAdjust="0"/>
    <p:restoredTop sz="89053" autoAdjust="0"/>
  </p:normalViewPr>
  <p:slideViewPr>
    <p:cSldViewPr snapToGrid="0">
      <p:cViewPr varScale="1">
        <p:scale>
          <a:sx n="80" d="100"/>
          <a:sy n="80" d="100"/>
        </p:scale>
        <p:origin x="126"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7A194-1088-44B4-89F9-5A01B5BAA749}"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3BA-A75F-4A68-A366-A3734DE6135E}" type="slidenum">
              <a:rPr lang="en-US" smtClean="0"/>
              <a:t>‹#›</a:t>
            </a:fld>
            <a:endParaRPr lang="en-US"/>
          </a:p>
        </p:txBody>
      </p:sp>
    </p:spTree>
    <p:extLst>
      <p:ext uri="{BB962C8B-B14F-4D97-AF65-F5344CB8AC3E}">
        <p14:creationId xmlns:p14="http://schemas.microsoft.com/office/powerpoint/2010/main" val="214682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A63BA-A75F-4A68-A366-A3734DE6135E}" type="slidenum">
              <a:rPr lang="en-US" smtClean="0"/>
              <a:t>17</a:t>
            </a:fld>
            <a:endParaRPr lang="en-US"/>
          </a:p>
        </p:txBody>
      </p:sp>
    </p:spTree>
    <p:extLst>
      <p:ext uri="{BB962C8B-B14F-4D97-AF65-F5344CB8AC3E}">
        <p14:creationId xmlns:p14="http://schemas.microsoft.com/office/powerpoint/2010/main" val="2236588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19300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322499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27020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80348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189000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962588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34116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780847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9E20D47-8950-4345-B591-B1A084BE3FF9}" type="datetimeFigureOut">
              <a:rPr lang="en-US" smtClean="0"/>
              <a:t>4/17/2018</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36372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7400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E20D47-8950-4345-B591-B1A084BE3FF9}"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90317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E20D47-8950-4345-B591-B1A084BE3FF9}"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69960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9E20D47-8950-4345-B591-B1A084BE3FF9}"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6387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9E20D47-8950-4345-B591-B1A084BE3FF9}"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87142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9E20D47-8950-4345-B591-B1A084BE3FF9}"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4877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91015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6679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9E20D47-8950-4345-B591-B1A084BE3FF9}" type="datetimeFigureOut">
              <a:rPr lang="en-US" smtClean="0"/>
              <a:t>4/17/2018</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128579059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urses.edx.org/courses/course-v1:AdelaideX+RiskX+2T2017/course/#block-v1:AdelaideX+RiskX+2T2017+type@chapter+block@0b067176e8454a1f923d9c90a26f79d6" TargetMode="Externa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gif"/><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gif"/><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71820" y="4316220"/>
            <a:ext cx="9713629" cy="1754326"/>
          </a:xfrm>
          <a:prstGeom prst="rect">
            <a:avLst/>
          </a:prstGeom>
          <a:noFill/>
        </p:spPr>
        <p:txBody>
          <a:bodyPr wrap="square" lIns="91440" tIns="45720" rIns="91440" bIns="45720">
            <a:spAutoFit/>
          </a:bodyPr>
          <a:lstStyle/>
          <a:p>
            <a:pPr algn="ctr"/>
            <a:r>
              <a:rPr lang="en-US" sz="5400" dirty="0">
                <a:hlinkClick r:id="rId2"/>
              </a:rPr>
              <a:t>Section 2: </a:t>
            </a:r>
            <a:endParaRPr lang="en-US" sz="5400" dirty="0" smtClean="0">
              <a:hlinkClick r:id="rId2"/>
            </a:endParaRPr>
          </a:p>
          <a:p>
            <a:pPr algn="ctr"/>
            <a:r>
              <a:rPr lang="en-US" sz="5400" dirty="0" smtClean="0">
                <a:hlinkClick r:id="rId2"/>
              </a:rPr>
              <a:t>Risk </a:t>
            </a:r>
            <a:r>
              <a:rPr lang="en-US" sz="5400" dirty="0">
                <a:hlinkClick r:id="rId2"/>
              </a:rPr>
              <a:t>identification</a:t>
            </a:r>
            <a:endParaRPr lang="en-US" sz="5400" b="1" dirty="0">
              <a:ln w="0"/>
              <a:solidFill>
                <a:schemeClr val="accent1"/>
              </a:solidFill>
              <a:effectLst>
                <a:outerShdw blurRad="38100" dist="25400" dir="5400000" algn="ctr" rotWithShape="0">
                  <a:srgbClr val="6E747A">
                    <a:alpha val="43000"/>
                  </a:srgbClr>
                </a:outerShdw>
              </a:effectLst>
            </a:endParaRPr>
          </a:p>
        </p:txBody>
      </p:sp>
      <p:sp>
        <p:nvSpPr>
          <p:cNvPr id="7" name="Subtitle 2"/>
          <p:cNvSpPr txBox="1">
            <a:spLocks/>
          </p:cNvSpPr>
          <p:nvPr/>
        </p:nvSpPr>
        <p:spPr>
          <a:xfrm>
            <a:off x="4530272" y="2896105"/>
            <a:ext cx="7295638" cy="1066800"/>
          </a:xfrm>
          <a:prstGeom prst="rect">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a:normAutofit/>
          </a:bodyPr>
          <a:lstStyle/>
          <a:p>
            <a:pPr algn="ctr">
              <a:spcBef>
                <a:spcPct val="20000"/>
              </a:spcBef>
              <a:buFont typeface="Arial" pitchFamily="34" charset="0"/>
              <a:buNone/>
              <a:defRPr/>
            </a:pPr>
            <a:endParaRPr lang="en-US" sz="3200" dirty="0">
              <a:solidFill>
                <a:prstClr val="black"/>
              </a:solidFill>
              <a:effectLst>
                <a:innerShdw blurRad="63500" dist="50800" dir="8100000">
                  <a:prstClr val="black">
                    <a:alpha val="50000"/>
                  </a:prstClr>
                </a:innerShdw>
              </a:effectLst>
              <a:latin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5171" y="3052881"/>
            <a:ext cx="2280557" cy="783024"/>
          </a:xfrm>
          <a:prstGeom prst="rect">
            <a:avLst/>
          </a:prstGeom>
          <a:solidFill>
            <a:schemeClr val="accent4">
              <a:lumMod val="60000"/>
              <a:lumOff val="40000"/>
            </a:schemeClr>
          </a:solidFill>
        </p:spPr>
      </p:pic>
      <p:sp>
        <p:nvSpPr>
          <p:cNvPr id="9" name="Rectangle 8"/>
          <p:cNvSpPr/>
          <p:nvPr/>
        </p:nvSpPr>
        <p:spPr>
          <a:xfrm>
            <a:off x="5000477" y="2982728"/>
            <a:ext cx="3362074" cy="923330"/>
          </a:xfrm>
          <a:prstGeom prst="rect">
            <a:avLst/>
          </a:prstGeom>
          <a:solidFill>
            <a:schemeClr val="accent4">
              <a:lumMod val="60000"/>
              <a:lumOff val="40000"/>
            </a:schemeClr>
          </a:solidFill>
        </p:spPr>
        <p:txBody>
          <a:bodyPr wrap="none" lIns="91440" tIns="45720" rIns="91440" bIns="45720">
            <a:spAutoFit/>
          </a:bodyPr>
          <a:lstStyle/>
          <a:p>
            <a:pPr algn="ctr"/>
            <a:r>
              <a:rPr lang="en-US" sz="5400" b="1" cap="none" spc="50" dirty="0" smtClean="0">
                <a:ln w="0"/>
                <a:solidFill>
                  <a:schemeClr val="tx1">
                    <a:lumMod val="65000"/>
                    <a:lumOff val="35000"/>
                  </a:schemeClr>
                </a:solidFill>
                <a:effectLst>
                  <a:innerShdw blurRad="63500" dist="50800" dir="13500000">
                    <a:srgbClr val="000000">
                      <a:alpha val="50000"/>
                    </a:srgbClr>
                  </a:innerShdw>
                </a:effectLst>
              </a:rPr>
              <a:t>Said </a:t>
            </a:r>
            <a:r>
              <a:rPr lang="en-US" sz="5400" b="1" cap="none" spc="50" dirty="0" err="1" smtClean="0">
                <a:ln w="0"/>
                <a:solidFill>
                  <a:schemeClr val="tx1">
                    <a:lumMod val="65000"/>
                    <a:lumOff val="35000"/>
                  </a:schemeClr>
                </a:solidFill>
                <a:effectLst>
                  <a:innerShdw blurRad="63500" dist="50800" dir="13500000">
                    <a:srgbClr val="000000">
                      <a:alpha val="50000"/>
                    </a:srgbClr>
                  </a:innerShdw>
                </a:effectLst>
              </a:rPr>
              <a:t>Fawzy</a:t>
            </a:r>
            <a:endParaRPr lang="en-US" sz="5400" b="1" cap="none" spc="50" dirty="0">
              <a:ln w="0"/>
              <a:solidFill>
                <a:schemeClr val="tx1">
                  <a:lumMod val="65000"/>
                  <a:lumOff val="35000"/>
                </a:schemeClr>
              </a:solidFill>
              <a:effectLst>
                <a:innerShdw blurRad="63500" dist="50800" dir="13500000">
                  <a:srgbClr val="000000">
                    <a:alpha val="50000"/>
                  </a:srgbClr>
                </a:innerShdw>
              </a:effectLst>
            </a:endParaRPr>
          </a:p>
        </p:txBody>
      </p:sp>
      <p:sp>
        <p:nvSpPr>
          <p:cNvPr id="3" name="Rectangle 2"/>
          <p:cNvSpPr/>
          <p:nvPr/>
        </p:nvSpPr>
        <p:spPr>
          <a:xfrm>
            <a:off x="3352289" y="518207"/>
            <a:ext cx="6852062" cy="646331"/>
          </a:xfrm>
          <a:prstGeom prst="rect">
            <a:avLst/>
          </a:prstGeom>
        </p:spPr>
        <p:txBody>
          <a:bodyPr wrap="square">
            <a:spAutoFit/>
          </a:bodyPr>
          <a:lstStyle/>
          <a:p>
            <a:r>
              <a:rPr lang="en-US" sz="3600" dirty="0">
                <a:latin typeface="Open Sans"/>
              </a:rPr>
              <a:t>Risk Management for Projects</a:t>
            </a:r>
            <a:endParaRPr lang="en-US" sz="3600" b="0" i="0" dirty="0">
              <a:effectLst/>
              <a:latin typeface="Georgia" panose="02040502050405020303" pitchFamily="18" charset="0"/>
            </a:endParaRPr>
          </a:p>
        </p:txBody>
      </p:sp>
      <p:pic>
        <p:nvPicPr>
          <p:cNvPr id="1026" name="Picture 2" descr="RiskX Risk Management for Projects Home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22" y="308291"/>
            <a:ext cx="28765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5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Context and </a:t>
            </a:r>
            <a:r>
              <a:rPr lang="en-US" b="1" dirty="0" smtClean="0"/>
              <a:t>objectives</a:t>
            </a:r>
            <a:endParaRPr lang="en-US" dirty="0"/>
          </a:p>
        </p:txBody>
      </p:sp>
      <p:sp>
        <p:nvSpPr>
          <p:cNvPr id="3" name="Content Placeholder 2"/>
          <p:cNvSpPr>
            <a:spLocks noGrp="1"/>
          </p:cNvSpPr>
          <p:nvPr>
            <p:ph idx="1"/>
          </p:nvPr>
        </p:nvSpPr>
        <p:spPr>
          <a:xfrm>
            <a:off x="680321" y="2336872"/>
            <a:ext cx="9613861" cy="4521127"/>
          </a:xfrm>
        </p:spPr>
        <p:txBody>
          <a:bodyPr>
            <a:normAutofit/>
          </a:bodyPr>
          <a:lstStyle/>
          <a:p>
            <a:r>
              <a:rPr lang="en-US" dirty="0"/>
              <a:t>R</a:t>
            </a:r>
            <a:r>
              <a:rPr lang="en-US" dirty="0" smtClean="0"/>
              <a:t>isk </a:t>
            </a:r>
            <a:r>
              <a:rPr lang="en-US" dirty="0"/>
              <a:t>management is an integral part of project </a:t>
            </a:r>
            <a:r>
              <a:rPr lang="en-US" dirty="0" smtClean="0"/>
              <a:t>management.</a:t>
            </a:r>
          </a:p>
          <a:p>
            <a:pPr marL="0" indent="0">
              <a:buNone/>
            </a:pPr>
            <a:endParaRPr lang="en-US" dirty="0" smtClean="0"/>
          </a:p>
          <a:p>
            <a:r>
              <a:rPr lang="en-US" dirty="0"/>
              <a:t>the context and objectives of the project should align with the organization’s mission and </a:t>
            </a:r>
            <a:r>
              <a:rPr lang="en-US" dirty="0" smtClean="0"/>
              <a:t>vision.</a:t>
            </a:r>
          </a:p>
          <a:p>
            <a:pPr marL="0" indent="0">
              <a:buNone/>
            </a:pPr>
            <a:endParaRPr lang="en-US" dirty="0" smtClean="0"/>
          </a:p>
          <a:p>
            <a:r>
              <a:rPr lang="en-US" dirty="0"/>
              <a:t>Without having a clear understanding of exactly what it is you need to achieve, it is likely that any decisions made without the necessary clarity will likely have a negative impact on project outcomes. </a:t>
            </a:r>
          </a:p>
          <a:p>
            <a:endParaRPr lang="en-US" dirty="0"/>
          </a:p>
        </p:txBody>
      </p:sp>
    </p:spTree>
    <p:extLst>
      <p:ext uri="{BB962C8B-B14F-4D97-AF65-F5344CB8AC3E}">
        <p14:creationId xmlns:p14="http://schemas.microsoft.com/office/powerpoint/2010/main" val="21810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Fishbone Diagram (Ishikawa Diagrams)</a:t>
            </a:r>
            <a:endParaRPr lang="en-US" dirty="0"/>
          </a:p>
        </p:txBody>
      </p:sp>
      <p:sp>
        <p:nvSpPr>
          <p:cNvPr id="3" name="Content Placeholder 2"/>
          <p:cNvSpPr>
            <a:spLocks noGrp="1"/>
          </p:cNvSpPr>
          <p:nvPr>
            <p:ph idx="1"/>
          </p:nvPr>
        </p:nvSpPr>
        <p:spPr>
          <a:xfrm>
            <a:off x="680321" y="2336873"/>
            <a:ext cx="6815353" cy="779306"/>
          </a:xfrm>
        </p:spPr>
        <p:txBody>
          <a:bodyPr/>
          <a:lstStyle/>
          <a:p>
            <a:r>
              <a:rPr lang="en-US" dirty="0" smtClean="0"/>
              <a:t>Also Known as Cause and Effect Diagram </a:t>
            </a:r>
            <a:endParaRPr lang="en-US" dirty="0"/>
          </a:p>
        </p:txBody>
      </p:sp>
      <p:pic>
        <p:nvPicPr>
          <p:cNvPr id="4" name="Picture 3"/>
          <p:cNvPicPr>
            <a:picLocks noChangeAspect="1"/>
          </p:cNvPicPr>
          <p:nvPr/>
        </p:nvPicPr>
        <p:blipFill>
          <a:blip r:embed="rId2"/>
          <a:stretch>
            <a:fillRect/>
          </a:stretch>
        </p:blipFill>
        <p:spPr>
          <a:xfrm>
            <a:off x="5185611" y="2889520"/>
            <a:ext cx="6725401" cy="3778732"/>
          </a:xfrm>
          <a:prstGeom prst="rect">
            <a:avLst/>
          </a:prstGeom>
        </p:spPr>
      </p:pic>
    </p:spTree>
    <p:extLst>
      <p:ext uri="{BB962C8B-B14F-4D97-AF65-F5344CB8AC3E}">
        <p14:creationId xmlns:p14="http://schemas.microsoft.com/office/powerpoint/2010/main" val="26991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Process flowchart</a:t>
            </a:r>
            <a:endParaRPr lang="en-US" dirty="0"/>
          </a:p>
        </p:txBody>
      </p:sp>
      <p:sp>
        <p:nvSpPr>
          <p:cNvPr id="3" name="Content Placeholder 2"/>
          <p:cNvSpPr>
            <a:spLocks noGrp="1"/>
          </p:cNvSpPr>
          <p:nvPr>
            <p:ph idx="1"/>
          </p:nvPr>
        </p:nvSpPr>
        <p:spPr>
          <a:xfrm>
            <a:off x="680321" y="2815389"/>
            <a:ext cx="4917815" cy="3599316"/>
          </a:xfrm>
        </p:spPr>
        <p:txBody>
          <a:bodyPr/>
          <a:lstStyle/>
          <a:p>
            <a:r>
              <a:rPr lang="en-US" dirty="0"/>
              <a:t>E</a:t>
            </a:r>
            <a:r>
              <a:rPr lang="en-US" dirty="0" smtClean="0"/>
              <a:t>nables </a:t>
            </a:r>
            <a:r>
              <a:rPr lang="en-US" dirty="0"/>
              <a:t>project managers to show how various elements of a system or project interrelate to one another.</a:t>
            </a:r>
          </a:p>
        </p:txBody>
      </p:sp>
      <p:pic>
        <p:nvPicPr>
          <p:cNvPr id="4" name="Picture 3"/>
          <p:cNvPicPr>
            <a:picLocks noChangeAspect="1"/>
          </p:cNvPicPr>
          <p:nvPr/>
        </p:nvPicPr>
        <p:blipFill>
          <a:blip r:embed="rId2"/>
          <a:stretch>
            <a:fillRect/>
          </a:stretch>
        </p:blipFill>
        <p:spPr>
          <a:xfrm>
            <a:off x="5598136" y="2815389"/>
            <a:ext cx="6306610" cy="3723523"/>
          </a:xfrm>
          <a:prstGeom prst="rect">
            <a:avLst/>
          </a:prstGeom>
        </p:spPr>
      </p:pic>
    </p:spTree>
    <p:extLst>
      <p:ext uri="{BB962C8B-B14F-4D97-AF65-F5344CB8AC3E}">
        <p14:creationId xmlns:p14="http://schemas.microsoft.com/office/powerpoint/2010/main" val="316724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a:t>
            </a:r>
            <a:endParaRPr lang="en-US" dirty="0"/>
          </a:p>
        </p:txBody>
      </p:sp>
      <p:pic>
        <p:nvPicPr>
          <p:cNvPr id="4" name="Picture 3"/>
          <p:cNvPicPr>
            <a:picLocks noChangeAspect="1"/>
          </p:cNvPicPr>
          <p:nvPr/>
        </p:nvPicPr>
        <p:blipFill>
          <a:blip r:embed="rId2"/>
          <a:stretch>
            <a:fillRect/>
          </a:stretch>
        </p:blipFill>
        <p:spPr>
          <a:xfrm>
            <a:off x="2995864" y="1989472"/>
            <a:ext cx="5245767" cy="4703536"/>
          </a:xfrm>
          <a:prstGeom prst="rect">
            <a:avLst/>
          </a:prstGeom>
        </p:spPr>
      </p:pic>
    </p:spTree>
    <p:extLst>
      <p:ext uri="{BB962C8B-B14F-4D97-AF65-F5344CB8AC3E}">
        <p14:creationId xmlns:p14="http://schemas.microsoft.com/office/powerpoint/2010/main" val="363158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 a Decision Tree Proble</a:t>
            </a:r>
            <a:r>
              <a:rPr lang="en-US" dirty="0"/>
              <a:t>m</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8471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a:t>
            </a:r>
            <a:r>
              <a:rPr lang="en-US" b="1" dirty="0" smtClean="0"/>
              <a:t>nfluence </a:t>
            </a:r>
            <a:r>
              <a:rPr lang="en-US" b="1" dirty="0"/>
              <a:t>D</a:t>
            </a:r>
            <a:r>
              <a:rPr lang="en-US" b="1" dirty="0" smtClean="0"/>
              <a:t>iagram (</a:t>
            </a:r>
            <a:r>
              <a:rPr lang="en-US" dirty="0"/>
              <a:t>D</a:t>
            </a:r>
            <a:r>
              <a:rPr lang="en-US" dirty="0" smtClean="0"/>
              <a:t>ecision </a:t>
            </a:r>
            <a:r>
              <a:rPr lang="en-US" dirty="0"/>
              <a:t>D</a:t>
            </a:r>
            <a:r>
              <a:rPr lang="en-US" dirty="0" smtClean="0"/>
              <a:t>iagram)</a:t>
            </a:r>
            <a:endParaRPr lang="en-US" dirty="0"/>
          </a:p>
        </p:txBody>
      </p:sp>
      <p:sp>
        <p:nvSpPr>
          <p:cNvPr id="3" name="Content Placeholder 2"/>
          <p:cNvSpPr>
            <a:spLocks noGrp="1"/>
          </p:cNvSpPr>
          <p:nvPr>
            <p:ph idx="1"/>
          </p:nvPr>
        </p:nvSpPr>
        <p:spPr>
          <a:xfrm>
            <a:off x="475785" y="2818136"/>
            <a:ext cx="4577479" cy="3599316"/>
          </a:xfrm>
        </p:spPr>
        <p:txBody>
          <a:bodyPr/>
          <a:lstStyle/>
          <a:p>
            <a:r>
              <a:rPr lang="en-US" dirty="0"/>
              <a:t>I</a:t>
            </a:r>
            <a:r>
              <a:rPr lang="en-US" dirty="0" smtClean="0"/>
              <a:t>s </a:t>
            </a:r>
            <a:r>
              <a:rPr lang="en-US" dirty="0"/>
              <a:t>a graphical representation of a problem showing causal influences, time ordering of events, and other relationships among variables and outcomes.</a:t>
            </a:r>
          </a:p>
        </p:txBody>
      </p:sp>
      <p:pic>
        <p:nvPicPr>
          <p:cNvPr id="4" name="Picture 3"/>
          <p:cNvPicPr>
            <a:picLocks noChangeAspect="1"/>
          </p:cNvPicPr>
          <p:nvPr/>
        </p:nvPicPr>
        <p:blipFill>
          <a:blip r:embed="rId2"/>
          <a:stretch>
            <a:fillRect/>
          </a:stretch>
        </p:blipFill>
        <p:spPr>
          <a:xfrm>
            <a:off x="5389313" y="2702092"/>
            <a:ext cx="6802687" cy="4155908"/>
          </a:xfrm>
          <a:prstGeom prst="rect">
            <a:avLst/>
          </a:prstGeom>
        </p:spPr>
      </p:pic>
    </p:spTree>
    <p:extLst>
      <p:ext uri="{BB962C8B-B14F-4D97-AF65-F5344CB8AC3E}">
        <p14:creationId xmlns:p14="http://schemas.microsoft.com/office/powerpoint/2010/main" val="21107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542" y="2775102"/>
            <a:ext cx="6840334" cy="1754326"/>
          </a:xfrm>
          <a:prstGeom prst="rect">
            <a:avLst/>
          </a:prstGeom>
        </p:spPr>
        <p:txBody>
          <a:bodyPr wrap="none">
            <a:spAutoFit/>
          </a:bodyPr>
          <a:lstStyle/>
          <a:p>
            <a:pPr algn="ctr"/>
            <a:r>
              <a:rPr lang="en-US" sz="5400" b="1" dirty="0">
                <a:solidFill>
                  <a:srgbClr val="FFC000"/>
                </a:solidFill>
                <a:latin typeface="Open Sans"/>
              </a:rPr>
              <a:t>Knowledge check 3</a:t>
            </a:r>
            <a:r>
              <a:rPr lang="en-US" sz="5400" b="1" dirty="0" smtClean="0">
                <a:solidFill>
                  <a:srgbClr val="FFC000"/>
                </a:solidFill>
                <a:latin typeface="Open Sans"/>
              </a:rPr>
              <a:t>:</a:t>
            </a:r>
          </a:p>
          <a:p>
            <a:pPr algn="ctr"/>
            <a:r>
              <a:rPr lang="en-US" sz="5400" b="1" dirty="0">
                <a:solidFill>
                  <a:srgbClr val="FFC000"/>
                </a:solidFill>
                <a:latin typeface="Open Sans"/>
              </a:rPr>
              <a:t>Risk identification </a:t>
            </a:r>
            <a:endParaRPr lang="en-US" sz="5400" b="1" dirty="0" smtClean="0">
              <a:solidFill>
                <a:srgbClr val="FFC000"/>
              </a:solidFill>
              <a:latin typeface="Open Sans"/>
            </a:endParaRPr>
          </a:p>
        </p:txBody>
      </p:sp>
    </p:spTree>
    <p:extLst>
      <p:ext uri="{BB962C8B-B14F-4D97-AF65-F5344CB8AC3E}">
        <p14:creationId xmlns:p14="http://schemas.microsoft.com/office/powerpoint/2010/main" val="357032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7</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is the first step you should take when identifying risks?</a:t>
            </a:r>
          </a:p>
        </p:txBody>
      </p:sp>
      <p:sp>
        <p:nvSpPr>
          <p:cNvPr id="9" name="Rectangle 8"/>
          <p:cNvSpPr/>
          <p:nvPr/>
        </p:nvSpPr>
        <p:spPr>
          <a:xfrm>
            <a:off x="2297211" y="2067100"/>
            <a:ext cx="4243074"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Information gathering</a:t>
            </a:r>
          </a:p>
          <a:p>
            <a:pPr marL="285750" indent="-285750">
              <a:lnSpc>
                <a:spcPct val="200000"/>
              </a:lnSpc>
              <a:buFont typeface="Arial" panose="020B0604020202020204" pitchFamily="34" charset="0"/>
              <a:buChar char="•"/>
            </a:pPr>
            <a:r>
              <a:rPr lang="en-US" sz="2000" dirty="0" smtClean="0">
                <a:solidFill>
                  <a:srgbClr val="00B0F0"/>
                </a:solidFill>
                <a:latin typeface="Open Sans"/>
              </a:rPr>
              <a:t>Stakeholders </a:t>
            </a:r>
            <a:r>
              <a:rPr lang="en-US" sz="2000" dirty="0">
                <a:solidFill>
                  <a:srgbClr val="00B0F0"/>
                </a:solidFill>
                <a:latin typeface="Open Sans"/>
              </a:rPr>
              <a:t>meeting</a:t>
            </a:r>
          </a:p>
          <a:p>
            <a:pPr marL="285750" indent="-285750">
              <a:lnSpc>
                <a:spcPct val="200000"/>
              </a:lnSpc>
              <a:buFont typeface="Arial" panose="020B0604020202020204" pitchFamily="34" charset="0"/>
              <a:buChar char="•"/>
            </a:pPr>
            <a:r>
              <a:rPr lang="en-US" sz="2000" dirty="0">
                <a:solidFill>
                  <a:srgbClr val="00B0F0"/>
                </a:solidFill>
                <a:latin typeface="Open Sans"/>
              </a:rPr>
              <a:t>Project Team meeting</a:t>
            </a:r>
          </a:p>
          <a:p>
            <a:pPr marL="285750" indent="-285750">
              <a:lnSpc>
                <a:spcPct val="200000"/>
              </a:lnSpc>
              <a:buFont typeface="Arial" panose="020B0604020202020204" pitchFamily="34" charset="0"/>
              <a:buChar char="•"/>
            </a:pPr>
            <a:r>
              <a:rPr lang="en-US" sz="2000" dirty="0">
                <a:solidFill>
                  <a:srgbClr val="00B0F0"/>
                </a:solidFill>
                <a:latin typeface="Open Sans"/>
              </a:rPr>
              <a:t>Brainstorming</a:t>
            </a:r>
          </a:p>
        </p:txBody>
      </p:sp>
      <p:pic>
        <p:nvPicPr>
          <p:cNvPr id="11" name="Picture 10"/>
          <p:cNvPicPr>
            <a:picLocks noChangeAspect="1"/>
          </p:cNvPicPr>
          <p:nvPr/>
        </p:nvPicPr>
        <p:blipFill>
          <a:blip r:embed="rId2"/>
          <a:stretch>
            <a:fillRect/>
          </a:stretch>
        </p:blipFill>
        <p:spPr>
          <a:xfrm>
            <a:off x="1789472" y="2388689"/>
            <a:ext cx="342089" cy="365413"/>
          </a:xfrm>
          <a:prstGeom prst="rect">
            <a:avLst/>
          </a:prstGeom>
        </p:spPr>
      </p:pic>
      <p:sp>
        <p:nvSpPr>
          <p:cNvPr id="7" name="Rectangle 6"/>
          <p:cNvSpPr/>
          <p:nvPr/>
        </p:nvSpPr>
        <p:spPr>
          <a:xfrm>
            <a:off x="5683670" y="4621645"/>
            <a:ext cx="5553694" cy="1477328"/>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Information gathering includes conducting research into the project, stakeholders, industry resources, and any contractors you may be working with on the project.</a:t>
            </a:r>
          </a:p>
        </p:txBody>
      </p:sp>
    </p:spTree>
    <p:extLst>
      <p:ext uri="{BB962C8B-B14F-4D97-AF65-F5344CB8AC3E}">
        <p14:creationId xmlns:p14="http://schemas.microsoft.com/office/powerpoint/2010/main" val="284521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8</a:t>
            </a:r>
            <a:endParaRPr lang="en-US" sz="2800" b="1" i="0" u="sng" dirty="0">
              <a:solidFill>
                <a:srgbClr val="C00000"/>
              </a:solidFill>
              <a:effectLst/>
              <a:latin typeface="Open Sans"/>
            </a:endParaRPr>
          </a:p>
        </p:txBody>
      </p:sp>
      <p:sp>
        <p:nvSpPr>
          <p:cNvPr id="3" name="Rectangle 2"/>
          <p:cNvSpPr/>
          <p:nvPr/>
        </p:nvSpPr>
        <p:spPr>
          <a:xfrm>
            <a:off x="1492447" y="731879"/>
            <a:ext cx="8382447" cy="1938992"/>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A comprehensive list of risks should be identified before they are </a:t>
            </a:r>
            <a:r>
              <a:rPr lang="en-US" sz="2400" b="1" dirty="0" err="1">
                <a:solidFill>
                  <a:schemeClr val="bg1"/>
                </a:solidFill>
              </a:rPr>
              <a:t>categorised</a:t>
            </a:r>
            <a:r>
              <a:rPr lang="en-US" sz="2400" b="1" dirty="0">
                <a:solidFill>
                  <a:schemeClr val="bg1"/>
                </a:solidFill>
              </a:rPr>
              <a:t>. One of the best methods to use is brainstorming.</a:t>
            </a:r>
          </a:p>
          <a:p>
            <a:pPr marL="342900" indent="-342900">
              <a:buFont typeface="Arial" panose="020B0604020202020204" pitchFamily="34" charset="0"/>
              <a:buChar char="•"/>
            </a:pPr>
            <a:r>
              <a:rPr lang="en-US" sz="2400" b="1" dirty="0">
                <a:solidFill>
                  <a:schemeClr val="bg1"/>
                </a:solidFill>
              </a:rPr>
              <a:t>Who should be part of the brainstorming process of identifying risks?</a:t>
            </a:r>
          </a:p>
        </p:txBody>
      </p:sp>
      <p:sp>
        <p:nvSpPr>
          <p:cNvPr id="9" name="Rectangle 8"/>
          <p:cNvSpPr/>
          <p:nvPr/>
        </p:nvSpPr>
        <p:spPr>
          <a:xfrm>
            <a:off x="1876106" y="2670871"/>
            <a:ext cx="8362768"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Project manager, stakeholders, project team, risk manager </a:t>
            </a:r>
          </a:p>
          <a:p>
            <a:pPr marL="285750" indent="-285750">
              <a:lnSpc>
                <a:spcPct val="200000"/>
              </a:lnSpc>
              <a:buFont typeface="Arial" panose="020B0604020202020204" pitchFamily="34" charset="0"/>
              <a:buChar char="•"/>
            </a:pPr>
            <a:r>
              <a:rPr lang="en-US" sz="2000" dirty="0">
                <a:solidFill>
                  <a:srgbClr val="00B0F0"/>
                </a:solidFill>
                <a:latin typeface="Open Sans"/>
              </a:rPr>
              <a:t>Project manager, risk manager, project sponsor, contractors</a:t>
            </a:r>
          </a:p>
          <a:p>
            <a:pPr marL="285750" indent="-285750">
              <a:lnSpc>
                <a:spcPct val="200000"/>
              </a:lnSpc>
              <a:buFont typeface="Arial" panose="020B0604020202020204" pitchFamily="34" charset="0"/>
              <a:buChar char="•"/>
            </a:pPr>
            <a:r>
              <a:rPr lang="en-US" sz="2000" dirty="0">
                <a:solidFill>
                  <a:srgbClr val="00B0F0"/>
                </a:solidFill>
                <a:latin typeface="Open Sans"/>
              </a:rPr>
              <a:t>Project sponsor, project manager, project team, risk manager</a:t>
            </a:r>
          </a:p>
          <a:p>
            <a:pPr marL="285750" indent="-285750">
              <a:lnSpc>
                <a:spcPct val="200000"/>
              </a:lnSpc>
              <a:buFont typeface="Arial" panose="020B0604020202020204" pitchFamily="34" charset="0"/>
              <a:buChar char="•"/>
            </a:pPr>
            <a:r>
              <a:rPr lang="en-US" sz="2000" dirty="0">
                <a:solidFill>
                  <a:srgbClr val="00B0F0"/>
                </a:solidFill>
                <a:latin typeface="Open Sans"/>
              </a:rPr>
              <a:t>Project sponsor, project manager, risk manager, stakeholder</a:t>
            </a:r>
          </a:p>
        </p:txBody>
      </p:sp>
      <p:pic>
        <p:nvPicPr>
          <p:cNvPr id="11" name="Picture 10"/>
          <p:cNvPicPr>
            <a:picLocks noChangeAspect="1"/>
          </p:cNvPicPr>
          <p:nvPr/>
        </p:nvPicPr>
        <p:blipFill>
          <a:blip r:embed="rId2"/>
          <a:stretch>
            <a:fillRect/>
          </a:stretch>
        </p:blipFill>
        <p:spPr>
          <a:xfrm>
            <a:off x="1534017" y="2902741"/>
            <a:ext cx="342089" cy="365413"/>
          </a:xfrm>
          <a:prstGeom prst="rect">
            <a:avLst/>
          </a:prstGeom>
        </p:spPr>
      </p:pic>
      <p:sp>
        <p:nvSpPr>
          <p:cNvPr id="7" name="Rectangle 6"/>
          <p:cNvSpPr/>
          <p:nvPr/>
        </p:nvSpPr>
        <p:spPr>
          <a:xfrm>
            <a:off x="4231038" y="5225416"/>
            <a:ext cx="7595262"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Any process undertaken to identify risks should include the project manager, stakeholders, project team and risk manager. Remember, in some cases the project manager and the risk manager are the same person.</a:t>
            </a:r>
          </a:p>
        </p:txBody>
      </p:sp>
    </p:spTree>
    <p:extLst>
      <p:ext uri="{BB962C8B-B14F-4D97-AF65-F5344CB8AC3E}">
        <p14:creationId xmlns:p14="http://schemas.microsoft.com/office/powerpoint/2010/main" val="332027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9</a:t>
            </a:r>
            <a:endParaRPr lang="en-US" sz="2800" b="1" i="0" u="sng" dirty="0">
              <a:solidFill>
                <a:srgbClr val="C00000"/>
              </a:solidFill>
              <a:effectLst/>
              <a:latin typeface="Open Sans"/>
            </a:endParaRPr>
          </a:p>
        </p:txBody>
      </p:sp>
      <p:sp>
        <p:nvSpPr>
          <p:cNvPr id="3" name="Rectangle 2"/>
          <p:cNvSpPr/>
          <p:nvPr/>
        </p:nvSpPr>
        <p:spPr>
          <a:xfrm>
            <a:off x="154983" y="731879"/>
            <a:ext cx="10585342"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combinations of methods would be useful in identifying risks?</a:t>
            </a:r>
          </a:p>
        </p:txBody>
      </p:sp>
      <p:sp>
        <p:nvSpPr>
          <p:cNvPr id="9" name="Rectangle 8"/>
          <p:cNvSpPr/>
          <p:nvPr/>
        </p:nvSpPr>
        <p:spPr>
          <a:xfrm>
            <a:off x="1786914" y="1899061"/>
            <a:ext cx="9092895"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Checklists, diagrams, interviews, Delphi technique </a:t>
            </a:r>
          </a:p>
          <a:p>
            <a:pPr marL="285750" indent="-285750">
              <a:lnSpc>
                <a:spcPct val="200000"/>
              </a:lnSpc>
              <a:buFont typeface="Arial" panose="020B0604020202020204" pitchFamily="34" charset="0"/>
              <a:buChar char="•"/>
            </a:pPr>
            <a:r>
              <a:rPr lang="en-US" sz="2000" dirty="0">
                <a:solidFill>
                  <a:srgbClr val="00B0F0"/>
                </a:solidFill>
                <a:latin typeface="Open Sans"/>
              </a:rPr>
              <a:t>Pie charts, checklists, Delphi techniques, interviews</a:t>
            </a:r>
          </a:p>
          <a:p>
            <a:pPr marL="285750" indent="-285750">
              <a:lnSpc>
                <a:spcPct val="200000"/>
              </a:lnSpc>
              <a:buFont typeface="Arial" panose="020B0604020202020204" pitchFamily="34" charset="0"/>
              <a:buChar char="•"/>
            </a:pPr>
            <a:r>
              <a:rPr lang="en-US" sz="2000" dirty="0">
                <a:solidFill>
                  <a:srgbClr val="00B0F0"/>
                </a:solidFill>
                <a:latin typeface="Open Sans"/>
              </a:rPr>
              <a:t>Checklists, diagrams, facilitator, interviews</a:t>
            </a:r>
          </a:p>
          <a:p>
            <a:pPr marL="285750" indent="-285750">
              <a:lnSpc>
                <a:spcPct val="200000"/>
              </a:lnSpc>
              <a:buFont typeface="Arial" panose="020B0604020202020204" pitchFamily="34" charset="0"/>
              <a:buChar char="•"/>
            </a:pPr>
            <a:r>
              <a:rPr lang="en-US" sz="2000" dirty="0">
                <a:solidFill>
                  <a:srgbClr val="00B0F0"/>
                </a:solidFill>
                <a:latin typeface="Open Sans"/>
              </a:rPr>
              <a:t>Pie charts, facilitator, Delphi technique, diagram</a:t>
            </a:r>
          </a:p>
        </p:txBody>
      </p:sp>
      <p:pic>
        <p:nvPicPr>
          <p:cNvPr id="11" name="Picture 10"/>
          <p:cNvPicPr>
            <a:picLocks noChangeAspect="1"/>
          </p:cNvPicPr>
          <p:nvPr/>
        </p:nvPicPr>
        <p:blipFill>
          <a:blip r:embed="rId2"/>
          <a:stretch>
            <a:fillRect/>
          </a:stretch>
        </p:blipFill>
        <p:spPr>
          <a:xfrm>
            <a:off x="1321402" y="2078839"/>
            <a:ext cx="342089" cy="365413"/>
          </a:xfrm>
          <a:prstGeom prst="rect">
            <a:avLst/>
          </a:prstGeom>
        </p:spPr>
      </p:pic>
      <p:sp>
        <p:nvSpPr>
          <p:cNvPr id="7" name="Rectangle 6"/>
          <p:cNvSpPr/>
          <p:nvPr/>
        </p:nvSpPr>
        <p:spPr>
          <a:xfrm>
            <a:off x="3192651" y="4904326"/>
            <a:ext cx="8643499"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There are a variety of methods and techniques that can be used to identify risks. Checklists, diagrams, interviews and the Delphi technique are some of the most common. A pie chart is not a method to identify risks.</a:t>
            </a:r>
          </a:p>
        </p:txBody>
      </p:sp>
    </p:spTree>
    <p:extLst>
      <p:ext uri="{BB962C8B-B14F-4D97-AF65-F5344CB8AC3E}">
        <p14:creationId xmlns:p14="http://schemas.microsoft.com/office/powerpoint/2010/main" val="332351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10485" y="2295719"/>
            <a:ext cx="7437421" cy="2123658"/>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3:Case study: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Western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Savannah</a:t>
            </a:r>
          </a:p>
        </p:txBody>
      </p:sp>
    </p:spTree>
    <p:extLst>
      <p:ext uri="{BB962C8B-B14F-4D97-AF65-F5344CB8AC3E}">
        <p14:creationId xmlns:p14="http://schemas.microsoft.com/office/powerpoint/2010/main" val="219625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questions you need to address in this stage </a:t>
            </a:r>
            <a:r>
              <a:rPr lang="en-US" dirty="0" smtClean="0"/>
              <a:t>:</a:t>
            </a:r>
            <a:endParaRPr lang="en-US" dirty="0"/>
          </a:p>
        </p:txBody>
      </p:sp>
      <p:pic>
        <p:nvPicPr>
          <p:cNvPr id="4" name="Picture 3"/>
          <p:cNvPicPr>
            <a:picLocks noChangeAspect="1"/>
          </p:cNvPicPr>
          <p:nvPr/>
        </p:nvPicPr>
        <p:blipFill>
          <a:blip r:embed="rId2"/>
          <a:stretch>
            <a:fillRect/>
          </a:stretch>
        </p:blipFill>
        <p:spPr>
          <a:xfrm>
            <a:off x="1819024" y="2146383"/>
            <a:ext cx="6677025" cy="1362075"/>
          </a:xfrm>
          <a:prstGeom prst="rect">
            <a:avLst/>
          </a:prstGeom>
        </p:spPr>
      </p:pic>
      <p:pic>
        <p:nvPicPr>
          <p:cNvPr id="5" name="Picture 4"/>
          <p:cNvPicPr>
            <a:picLocks noChangeAspect="1"/>
          </p:cNvPicPr>
          <p:nvPr/>
        </p:nvPicPr>
        <p:blipFill>
          <a:blip r:embed="rId3"/>
          <a:stretch>
            <a:fillRect/>
          </a:stretch>
        </p:blipFill>
        <p:spPr>
          <a:xfrm>
            <a:off x="1819024" y="3991477"/>
            <a:ext cx="6619875" cy="1257300"/>
          </a:xfrm>
          <a:prstGeom prst="rect">
            <a:avLst/>
          </a:prstGeom>
        </p:spPr>
      </p:pic>
    </p:spTree>
    <p:extLst>
      <p:ext uri="{BB962C8B-B14F-4D97-AF65-F5344CB8AC3E}">
        <p14:creationId xmlns:p14="http://schemas.microsoft.com/office/powerpoint/2010/main" val="402531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YOUR </a:t>
            </a:r>
            <a:r>
              <a:rPr lang="en-US" b="1" dirty="0" smtClean="0"/>
              <a:t>INSTRUCTIONS</a:t>
            </a:r>
            <a:endParaRPr lang="en-US" dirty="0"/>
          </a:p>
        </p:txBody>
      </p:sp>
      <p:sp>
        <p:nvSpPr>
          <p:cNvPr id="3" name="Content Placeholder 2"/>
          <p:cNvSpPr>
            <a:spLocks noGrp="1"/>
          </p:cNvSpPr>
          <p:nvPr>
            <p:ph idx="1"/>
          </p:nvPr>
        </p:nvSpPr>
        <p:spPr/>
        <p:txBody>
          <a:bodyPr/>
          <a:lstStyle/>
          <a:p>
            <a:r>
              <a:rPr lang="en-US" dirty="0"/>
              <a:t>Step 1: Read the email from Geoff Thompson, CEO of Oasis Construction </a:t>
            </a:r>
            <a:br>
              <a:rPr lang="en-US" dirty="0"/>
            </a:br>
            <a:r>
              <a:rPr lang="en-US" dirty="0"/>
              <a:t>Step 2: Read Appendix A: The asset/infrastructure requirements</a:t>
            </a:r>
            <a:br>
              <a:rPr lang="en-US" dirty="0"/>
            </a:br>
            <a:r>
              <a:rPr lang="en-US" dirty="0"/>
              <a:t>Step 3: </a:t>
            </a:r>
            <a:r>
              <a:rPr lang="en-US" dirty="0" smtClean="0"/>
              <a:t>Read </a:t>
            </a:r>
            <a:r>
              <a:rPr lang="en-US" dirty="0"/>
              <a:t>Appendix B: Site visit report</a:t>
            </a:r>
            <a:br>
              <a:rPr lang="en-US" dirty="0"/>
            </a:br>
            <a:r>
              <a:rPr lang="en-US" dirty="0"/>
              <a:t>Step 4: Fill in the PESTLE framework with identified </a:t>
            </a:r>
            <a:r>
              <a:rPr lang="en-US" dirty="0" smtClean="0"/>
              <a:t>risks</a:t>
            </a:r>
          </a:p>
          <a:p>
            <a:pPr marL="0" indent="0">
              <a:buNone/>
            </a:pPr>
            <a:endParaRPr lang="en-US" dirty="0"/>
          </a:p>
          <a:p>
            <a:pPr marL="0" indent="0">
              <a:buNone/>
            </a:pPr>
            <a:endParaRPr lang="en-US" dirty="0"/>
          </a:p>
          <a:p>
            <a:pPr marL="914400" lvl="2" indent="0">
              <a:buNone/>
            </a:pPr>
            <a:r>
              <a:rPr lang="en-US" sz="2800" dirty="0"/>
              <a:t>Note: The identified risks in the Western Savannah case study will be referred to throughout the course.</a:t>
            </a:r>
          </a:p>
          <a:p>
            <a:endParaRPr lang="en-US" dirty="0"/>
          </a:p>
        </p:txBody>
      </p:sp>
    </p:spTree>
    <p:extLst>
      <p:ext uri="{BB962C8B-B14F-4D97-AF65-F5344CB8AC3E}">
        <p14:creationId xmlns:p14="http://schemas.microsoft.com/office/powerpoint/2010/main" val="47913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1: Email from Geoff </a:t>
            </a:r>
            <a:r>
              <a:rPr lang="en-US" b="1" dirty="0" smtClean="0"/>
              <a:t>Thompson</a:t>
            </a:r>
            <a:endParaRPr lang="en-US" dirty="0"/>
          </a:p>
        </p:txBody>
      </p:sp>
      <p:sp>
        <p:nvSpPr>
          <p:cNvPr id="6" name="Rectangle 2"/>
          <p:cNvSpPr>
            <a:spLocks noChangeArrowheads="1"/>
          </p:cNvSpPr>
          <p:nvPr/>
        </p:nvSpPr>
        <p:spPr bwMode="auto">
          <a:xfrm>
            <a:off x="680321" y="3084219"/>
            <a:ext cx="10809218" cy="2905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3C3C3C"/>
                </a:solidFill>
                <a:effectLst/>
                <a:latin typeface="Courier New" panose="02070309020205020404" pitchFamily="49" charset="0"/>
                <a:cs typeface="Courier New" panose="02070309020205020404" pitchFamily="49" charset="0"/>
              </a:rPr>
              <a:t>From: Geoff Thompson &lt;geoff.thompson@oasis.com&gt; CEO Oasis Construction, Texas Head Office</a:t>
            </a:r>
            <a:br>
              <a:rPr kumimoji="0" lang="en-US" altLang="en-US" sz="2400" b="0" i="0" u="none" strike="noStrike" cap="none" normalizeH="0" baseline="0" smtClean="0">
                <a:ln>
                  <a:noFill/>
                </a:ln>
                <a:solidFill>
                  <a:srgbClr val="3C3C3C"/>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smtClean="0">
                <a:ln>
                  <a:noFill/>
                </a:ln>
                <a:solidFill>
                  <a:srgbClr val="3C3C3C"/>
                </a:solidFill>
                <a:effectLst/>
                <a:latin typeface="Courier New" panose="02070309020205020404" pitchFamily="49" charset="0"/>
                <a:cs typeface="Courier New" panose="02070309020205020404" pitchFamily="49" charset="0"/>
              </a:rPr>
              <a:t/>
            </a:r>
            <a:br>
              <a:rPr kumimoji="0" lang="en-US" altLang="en-US" sz="2400" b="0" i="0" u="none" strike="noStrike" cap="none" normalizeH="0" baseline="0" smtClean="0">
                <a:ln>
                  <a:noFill/>
                </a:ln>
                <a:solidFill>
                  <a:srgbClr val="3C3C3C"/>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smtClean="0">
                <a:ln>
                  <a:noFill/>
                </a:ln>
                <a:solidFill>
                  <a:srgbClr val="3C3C3C"/>
                </a:solidFill>
                <a:effectLst/>
                <a:latin typeface="Courier New" panose="02070309020205020404" pitchFamily="49" charset="0"/>
                <a:cs typeface="Courier New" panose="02070309020205020404" pitchFamily="49" charset="0"/>
              </a:rPr>
              <a:t>Sent: Monday, July 20, 2017 10.37 AMTo: You &lt;you@oasis.com&gt; Project Manager, Budget Hotel Construction DivisionSubject: Confidential – Western Savannah Luxury Hotel Project (Australia)Importance: High</a:t>
            </a:r>
            <a:r>
              <a:rPr kumimoji="0" lang="en-US" altLang="en-US" sz="2400" b="0" i="0" u="none" strike="noStrike" cap="none" normalizeH="0" baseline="0" smtClean="0">
                <a:ln>
                  <a:noFill/>
                </a:ln>
                <a:solidFill>
                  <a:schemeClr val="tx1"/>
                </a:solidFill>
                <a:effectLst/>
              </a:rPr>
              <a:t> </a:t>
            </a: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97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a:xfrm>
            <a:off x="1284755" y="1484467"/>
            <a:ext cx="9613861" cy="3599316"/>
          </a:xfrm>
        </p:spPr>
        <p:txBody>
          <a:bodyPr>
            <a:noAutofit/>
          </a:bodyPr>
          <a:lstStyle/>
          <a:p>
            <a:r>
              <a:rPr lang="en-US" sz="2800" dirty="0"/>
              <a:t>Hi,</a:t>
            </a:r>
          </a:p>
          <a:p>
            <a:r>
              <a:rPr lang="en-US" sz="2800" dirty="0"/>
              <a:t>With a view to expand our portfolio internationally, we submitted a tender to the Western Australian state government to develop a high quality eco-hotel in a remote northern region of the state called the Kimberley. </a:t>
            </a:r>
            <a:endParaRPr lang="en-US" sz="2800" dirty="0" smtClean="0"/>
          </a:p>
          <a:p>
            <a:pPr marL="0" indent="0">
              <a:buNone/>
            </a:pPr>
            <a:endParaRPr lang="en-US" sz="2800" dirty="0"/>
          </a:p>
          <a:p>
            <a:r>
              <a:rPr lang="en-US" sz="2800" dirty="0"/>
              <a:t>The aim of the government is to develop and expand high-value tourism across remote areas of the state. I have just received notification that our company was awarded the construction contract by the Western Australian government.</a:t>
            </a:r>
          </a:p>
          <a:p>
            <a:endParaRPr lang="en-US" sz="2800" dirty="0"/>
          </a:p>
        </p:txBody>
      </p:sp>
    </p:spTree>
    <p:extLst>
      <p:ext uri="{BB962C8B-B14F-4D97-AF65-F5344CB8AC3E}">
        <p14:creationId xmlns:p14="http://schemas.microsoft.com/office/powerpoint/2010/main" val="39434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a:xfrm>
            <a:off x="912795" y="1834166"/>
            <a:ext cx="10307977" cy="3599316"/>
          </a:xfrm>
        </p:spPr>
        <p:txBody>
          <a:bodyPr>
            <a:noAutofit/>
          </a:bodyPr>
          <a:lstStyle/>
          <a:p>
            <a:r>
              <a:rPr lang="en-US" sz="3200" dirty="0"/>
              <a:t>The executive team here at Oasis Construction has acknowledged the successes of your past projects, and as such we would like to offer you the role of project manager on this project. Although this assignment is very different to your usual role of managing our three-star budget </a:t>
            </a:r>
            <a:r>
              <a:rPr lang="en-US" sz="3200" dirty="0" err="1"/>
              <a:t>traveller</a:t>
            </a:r>
            <a:r>
              <a:rPr lang="en-US" sz="3200" dirty="0"/>
              <a:t> hotel construction projects in Texas, the Board has decided to expand Oasis’s offshore activities. We have full confidence in your ability to manage and oversee this project successfully.</a:t>
            </a:r>
          </a:p>
        </p:txBody>
      </p:sp>
    </p:spTree>
    <p:extLst>
      <p:ext uri="{BB962C8B-B14F-4D97-AF65-F5344CB8AC3E}">
        <p14:creationId xmlns:p14="http://schemas.microsoft.com/office/powerpoint/2010/main" val="89463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8843" y="319276"/>
            <a:ext cx="9613861" cy="1080938"/>
          </a:xfrm>
        </p:spPr>
        <p:txBody>
          <a:bodyPr/>
          <a:lstStyle/>
          <a:p>
            <a:r>
              <a:rPr lang="en-US" b="1" dirty="0"/>
              <a:t>The brief</a:t>
            </a:r>
            <a:r>
              <a:rPr lang="en-US" dirty="0"/>
              <a:t>:</a:t>
            </a:r>
          </a:p>
        </p:txBody>
      </p:sp>
      <p:sp>
        <p:nvSpPr>
          <p:cNvPr id="3" name="Content Placeholder 2"/>
          <p:cNvSpPr>
            <a:spLocks noGrp="1"/>
          </p:cNvSpPr>
          <p:nvPr>
            <p:ph idx="1"/>
          </p:nvPr>
        </p:nvSpPr>
        <p:spPr>
          <a:xfrm>
            <a:off x="153379" y="1539697"/>
            <a:ext cx="10850418" cy="4318661"/>
          </a:xfrm>
        </p:spPr>
        <p:txBody>
          <a:bodyPr>
            <a:noAutofit/>
          </a:bodyPr>
          <a:lstStyle/>
          <a:p>
            <a:r>
              <a:rPr lang="en-US" sz="2800" dirty="0"/>
              <a:t>We have been informed that the hotel will have functional and luxurious elements catering to a wider variety of tourists visiting the region. The core hotel development will consist of 40 rooms including private swimming pools and other five star facilities like an eco-spa. The construction of the hotel would be used to showcase the natural spectacle of the region without disrupting the natural ecosystem, with a focus on sustainable materials. Due to regulatory requirements, the hotel cannot exceed one level in height and should be constructed using sustainable materials that will not visually impact the natural scenery of the region. Specifications include rooms blended into the rocky gorges, and include the fitting of glass ceilings to give full access to the magnificent starlit canopy at night.</a:t>
            </a:r>
          </a:p>
        </p:txBody>
      </p:sp>
    </p:spTree>
    <p:extLst>
      <p:ext uri="{BB962C8B-B14F-4D97-AF65-F5344CB8AC3E}">
        <p14:creationId xmlns:p14="http://schemas.microsoft.com/office/powerpoint/2010/main" val="151188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419" y="696267"/>
            <a:ext cx="9613861" cy="3599316"/>
          </a:xfrm>
        </p:spPr>
        <p:txBody>
          <a:bodyPr>
            <a:noAutofit/>
          </a:bodyPr>
          <a:lstStyle/>
          <a:p>
            <a:r>
              <a:rPr lang="en-US" sz="3600" dirty="0"/>
              <a:t>The Kimberley is a sparsely settled northern region known for vast wilderness demarcated by rugged ranges, dramatic gorges, and semi-arid savannah. The Gibb River Road runs 700 </a:t>
            </a:r>
            <a:r>
              <a:rPr lang="en-US" sz="3600" dirty="0" err="1"/>
              <a:t>kilometres</a:t>
            </a:r>
            <a:r>
              <a:rPr lang="en-US" sz="3600" dirty="0"/>
              <a:t> through the heart of the region, passing through several national parks, some of which have towering limestone cliffs and rock pools where freshwater crocodiles gather. This region has become a popular tourist attraction in Australia, despite the remoteness of the region.</a:t>
            </a:r>
          </a:p>
        </p:txBody>
      </p:sp>
    </p:spTree>
    <p:extLst>
      <p:ext uri="{BB962C8B-B14F-4D97-AF65-F5344CB8AC3E}">
        <p14:creationId xmlns:p14="http://schemas.microsoft.com/office/powerpoint/2010/main" val="182629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833" y="849036"/>
            <a:ext cx="9613861" cy="2142137"/>
          </a:xfrm>
        </p:spPr>
        <p:txBody>
          <a:bodyPr/>
          <a:lstStyle/>
          <a:p>
            <a:r>
              <a:rPr lang="en-US" dirty="0"/>
              <a:t>Your  first  activity  is to undertake  an  early  stage  risk  assessment  for  the project. The  Board has  requested  that  you develop a high-level risk register to present at their next meeting in 4 weeks. To assist you in this assignment, please find attached:</a:t>
            </a:r>
          </a:p>
        </p:txBody>
      </p:sp>
      <p:sp>
        <p:nvSpPr>
          <p:cNvPr id="4" name="Rectangle 3"/>
          <p:cNvSpPr/>
          <p:nvPr/>
        </p:nvSpPr>
        <p:spPr>
          <a:xfrm>
            <a:off x="1038387" y="2991173"/>
            <a:ext cx="10538848" cy="1754326"/>
          </a:xfrm>
          <a:prstGeom prst="rect">
            <a:avLst/>
          </a:prstGeom>
        </p:spPr>
        <p:txBody>
          <a:bodyPr wrap="square">
            <a:spAutoFit/>
          </a:bodyPr>
          <a:lstStyle/>
          <a:p>
            <a:pPr>
              <a:lnSpc>
                <a:spcPct val="150000"/>
              </a:lnSpc>
              <a:buFont typeface="Arial" panose="020B0604020202020204" pitchFamily="34" charset="0"/>
              <a:buChar char="•"/>
            </a:pPr>
            <a:r>
              <a:rPr lang="en-US" sz="2400" dirty="0">
                <a:latin typeface="Open Sans"/>
              </a:rPr>
              <a:t>Appendix A: Overview of infrastructure/assets to be constructed</a:t>
            </a:r>
          </a:p>
          <a:p>
            <a:pPr>
              <a:lnSpc>
                <a:spcPct val="150000"/>
              </a:lnSpc>
              <a:buFont typeface="Arial" panose="020B0604020202020204" pitchFamily="34" charset="0"/>
              <a:buChar char="•"/>
            </a:pPr>
            <a:r>
              <a:rPr lang="en-US" sz="2400" dirty="0">
                <a:latin typeface="Open Sans"/>
              </a:rPr>
              <a:t>Appendix B: Some observations made during a pre-tender site visit conducted by our Business Opportunity Manager.</a:t>
            </a:r>
            <a:endParaRPr lang="en-US" sz="2400" b="0" i="0" dirty="0">
              <a:effectLst/>
              <a:latin typeface="Open Sans"/>
            </a:endParaRPr>
          </a:p>
        </p:txBody>
      </p:sp>
      <p:sp>
        <p:nvSpPr>
          <p:cNvPr id="5" name="Rectangle 4"/>
          <p:cNvSpPr/>
          <p:nvPr/>
        </p:nvSpPr>
        <p:spPr>
          <a:xfrm>
            <a:off x="4613329" y="4968587"/>
            <a:ext cx="6096000" cy="1477328"/>
          </a:xfrm>
          <a:prstGeom prst="rect">
            <a:avLst/>
          </a:prstGeom>
        </p:spPr>
        <p:txBody>
          <a:bodyPr>
            <a:spAutoFit/>
          </a:bodyPr>
          <a:lstStyle/>
          <a:p>
            <a:r>
              <a:rPr lang="en-US" dirty="0">
                <a:latin typeface="Open Sans"/>
              </a:rPr>
              <a:t>Best regards,</a:t>
            </a:r>
          </a:p>
          <a:p>
            <a:r>
              <a:rPr lang="en-US" b="1" dirty="0">
                <a:latin typeface="Open Sans"/>
              </a:rPr>
              <a:t>Geoff Thompson</a:t>
            </a:r>
            <a:r>
              <a:rPr lang="en-US" dirty="0">
                <a:latin typeface="Open Sans"/>
              </a:rPr>
              <a:t/>
            </a:r>
            <a:br>
              <a:rPr lang="en-US" dirty="0">
                <a:latin typeface="Open Sans"/>
              </a:rPr>
            </a:br>
            <a:r>
              <a:rPr lang="en-US" dirty="0">
                <a:latin typeface="Open Sans"/>
              </a:rPr>
              <a:t>CEO: Oasis Construction </a:t>
            </a:r>
            <a:br>
              <a:rPr lang="en-US" dirty="0">
                <a:latin typeface="Open Sans"/>
              </a:rPr>
            </a:br>
            <a:r>
              <a:rPr lang="en-US" dirty="0">
                <a:latin typeface="Open Sans"/>
              </a:rPr>
              <a:t>25 </a:t>
            </a:r>
            <a:r>
              <a:rPr lang="en-US" dirty="0" err="1">
                <a:latin typeface="Open Sans"/>
              </a:rPr>
              <a:t>Millbend</a:t>
            </a:r>
            <a:r>
              <a:rPr lang="en-US" dirty="0">
                <a:latin typeface="Open Sans"/>
              </a:rPr>
              <a:t> Road, The Woodlands, Texas, 75201</a:t>
            </a:r>
            <a:br>
              <a:rPr lang="en-US" dirty="0">
                <a:latin typeface="Open Sans"/>
              </a:rPr>
            </a:br>
            <a:r>
              <a:rPr lang="en-US" dirty="0">
                <a:latin typeface="Open Sans"/>
              </a:rPr>
              <a:t>e: geoff.thompson@oasis.com</a:t>
            </a:r>
            <a:endParaRPr lang="en-US" b="0" i="0" dirty="0">
              <a:effectLst/>
              <a:latin typeface="Open Sans"/>
            </a:endParaRPr>
          </a:p>
        </p:txBody>
      </p:sp>
    </p:spTree>
    <p:extLst>
      <p:ext uri="{BB962C8B-B14F-4D97-AF65-F5344CB8AC3E}">
        <p14:creationId xmlns:p14="http://schemas.microsoft.com/office/powerpoint/2010/main" val="38285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Step 2: Appendix A: The asset/infrastructure </a:t>
            </a:r>
            <a:r>
              <a:rPr lang="en-US" b="1" dirty="0" smtClean="0"/>
              <a:t>requirements</a:t>
            </a:r>
            <a:endParaRPr lang="en-US" dirty="0"/>
          </a:p>
        </p:txBody>
      </p:sp>
      <p:sp>
        <p:nvSpPr>
          <p:cNvPr id="3" name="Content Placeholder 2"/>
          <p:cNvSpPr>
            <a:spLocks noGrp="1"/>
          </p:cNvSpPr>
          <p:nvPr>
            <p:ph idx="1"/>
          </p:nvPr>
        </p:nvSpPr>
        <p:spPr>
          <a:xfrm>
            <a:off x="680321" y="2352370"/>
            <a:ext cx="10664438" cy="4358395"/>
          </a:xfrm>
          <a:solidFill>
            <a:schemeClr val="bg1"/>
          </a:solidFill>
        </p:spPr>
        <p:txBody>
          <a:bodyPr>
            <a:noAutofit/>
          </a:bodyPr>
          <a:lstStyle/>
          <a:p>
            <a:r>
              <a:rPr lang="en-US" sz="2800" dirty="0"/>
              <a:t>40 free-standing eco-friendly accommodation units built to high-detail specification. The total cost of the project is estimated to be AUD$90 million dollars, and is to be completed over a 2-year period</a:t>
            </a:r>
          </a:p>
          <a:p>
            <a:r>
              <a:rPr lang="en-US" sz="2800" dirty="0"/>
              <a:t>Gym and spa facilities and 40 private plunge/swimming pools</a:t>
            </a:r>
          </a:p>
          <a:p>
            <a:r>
              <a:rPr lang="en-US" sz="2800" dirty="0"/>
              <a:t>7 </a:t>
            </a:r>
            <a:r>
              <a:rPr lang="en-US" sz="2800" dirty="0" err="1"/>
              <a:t>viewsites</a:t>
            </a:r>
            <a:r>
              <a:rPr lang="en-US" sz="2800" dirty="0"/>
              <a:t> to </a:t>
            </a:r>
            <a:r>
              <a:rPr lang="en-US" sz="2800" dirty="0" err="1"/>
              <a:t>optimise</a:t>
            </a:r>
            <a:r>
              <a:rPr lang="en-US" sz="2800" dirty="0"/>
              <a:t> views around the gorge areas</a:t>
            </a:r>
          </a:p>
          <a:p>
            <a:r>
              <a:rPr lang="en-US" sz="2800" dirty="0"/>
              <a:t>Provision of utilities - water, sewerage, electricity, internet, and telecommunications - and associated infrastructure</a:t>
            </a:r>
          </a:p>
          <a:p>
            <a:endParaRPr lang="en-US" sz="2800" dirty="0"/>
          </a:p>
        </p:txBody>
      </p:sp>
    </p:spTree>
    <p:extLst>
      <p:ext uri="{BB962C8B-B14F-4D97-AF65-F5344CB8AC3E}">
        <p14:creationId xmlns:p14="http://schemas.microsoft.com/office/powerpoint/2010/main" val="45249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Step 2: Appendix A: The asset/infrastructure </a:t>
            </a:r>
            <a:r>
              <a:rPr lang="en-US" b="1" dirty="0" smtClean="0"/>
              <a:t>requirements…</a:t>
            </a:r>
            <a:r>
              <a:rPr lang="en-US" b="1" dirty="0" err="1" smtClean="0"/>
              <a:t>cont</a:t>
            </a:r>
            <a:endParaRPr lang="en-US" dirty="0"/>
          </a:p>
        </p:txBody>
      </p:sp>
      <p:sp>
        <p:nvSpPr>
          <p:cNvPr id="3" name="Content Placeholder 2"/>
          <p:cNvSpPr>
            <a:spLocks noGrp="1"/>
          </p:cNvSpPr>
          <p:nvPr>
            <p:ph idx="1"/>
          </p:nvPr>
        </p:nvSpPr>
        <p:spPr>
          <a:xfrm>
            <a:off x="912796" y="2073401"/>
            <a:ext cx="10385469" cy="4505629"/>
          </a:xfrm>
          <a:solidFill>
            <a:schemeClr val="bg1"/>
          </a:solidFill>
        </p:spPr>
        <p:txBody>
          <a:bodyPr>
            <a:noAutofit/>
          </a:bodyPr>
          <a:lstStyle/>
          <a:p>
            <a:r>
              <a:rPr lang="en-US" sz="3200" dirty="0" smtClean="0"/>
              <a:t>Fire </a:t>
            </a:r>
            <a:r>
              <a:rPr lang="en-US" sz="3200" dirty="0"/>
              <a:t>and emergency facilities at the storage facility and residential areas (permanent and temporary)</a:t>
            </a:r>
          </a:p>
          <a:p>
            <a:r>
              <a:rPr lang="en-US" sz="3200" dirty="0"/>
              <a:t>A temporary contractors' camp of 20 pre-fabricated units on site for temporary housing but with potential for expansion</a:t>
            </a:r>
          </a:p>
          <a:p>
            <a:r>
              <a:rPr lang="en-US" sz="3200" dirty="0"/>
              <a:t>Contractors offices and associated services</a:t>
            </a:r>
          </a:p>
          <a:p>
            <a:r>
              <a:rPr lang="en-US" sz="3200" dirty="0"/>
              <a:t>Mini health/medical clinic at the nearby town, and</a:t>
            </a:r>
          </a:p>
          <a:p>
            <a:r>
              <a:rPr lang="en-US" sz="3200" dirty="0"/>
              <a:t>Other associated minor buildings such as a recreation room, small gym, food store.</a:t>
            </a:r>
          </a:p>
          <a:p>
            <a:endParaRPr lang="en-US" sz="3200" dirty="0"/>
          </a:p>
        </p:txBody>
      </p:sp>
    </p:spTree>
    <p:extLst>
      <p:ext uri="{BB962C8B-B14F-4D97-AF65-F5344CB8AC3E}">
        <p14:creationId xmlns:p14="http://schemas.microsoft.com/office/powerpoint/2010/main" val="116678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3: Appendix B: Site visit </a:t>
            </a:r>
            <a:r>
              <a:rPr lang="en-US" b="1" dirty="0" smtClean="0"/>
              <a:t>report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8953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Context and </a:t>
            </a:r>
            <a:r>
              <a:rPr lang="en-US" b="1" dirty="0" smtClean="0"/>
              <a:t>objectives</a:t>
            </a:r>
            <a:endParaRPr lang="en-US" dirty="0"/>
          </a:p>
        </p:txBody>
      </p:sp>
      <p:sp>
        <p:nvSpPr>
          <p:cNvPr id="3" name="Content Placeholder 2"/>
          <p:cNvSpPr>
            <a:spLocks noGrp="1"/>
          </p:cNvSpPr>
          <p:nvPr>
            <p:ph idx="1"/>
          </p:nvPr>
        </p:nvSpPr>
        <p:spPr>
          <a:xfrm>
            <a:off x="680321" y="2192494"/>
            <a:ext cx="9613861" cy="4521127"/>
          </a:xfrm>
        </p:spPr>
        <p:txBody>
          <a:bodyPr>
            <a:normAutofit/>
          </a:bodyPr>
          <a:lstStyle/>
          <a:p>
            <a:r>
              <a:rPr lang="en-US" dirty="0"/>
              <a:t>The Context and Objectives stage sets the </a:t>
            </a:r>
            <a:r>
              <a:rPr lang="en-US" b="1" dirty="0"/>
              <a:t>foundation</a:t>
            </a:r>
            <a:r>
              <a:rPr lang="en-US" dirty="0"/>
              <a:t> for the rest of the risk management </a:t>
            </a:r>
            <a:r>
              <a:rPr lang="en-US" dirty="0" smtClean="0"/>
              <a:t>process.</a:t>
            </a:r>
          </a:p>
          <a:p>
            <a:endParaRPr lang="en-US" dirty="0"/>
          </a:p>
          <a:p>
            <a:r>
              <a:rPr lang="en-US" dirty="0"/>
              <a:t>C</a:t>
            </a:r>
            <a:r>
              <a:rPr lang="en-US" dirty="0" smtClean="0"/>
              <a:t>orrectly </a:t>
            </a:r>
            <a:r>
              <a:rPr lang="en-US" dirty="0"/>
              <a:t>setting these objectives will ensure that you will be in a position to </a:t>
            </a:r>
            <a:endParaRPr lang="en-US" dirty="0" smtClean="0"/>
          </a:p>
          <a:p>
            <a:pPr lvl="1">
              <a:lnSpc>
                <a:spcPct val="150000"/>
              </a:lnSpc>
            </a:pPr>
            <a:r>
              <a:rPr lang="en-US" dirty="0" smtClean="0"/>
              <a:t>identify</a:t>
            </a:r>
            <a:r>
              <a:rPr lang="en-US" dirty="0"/>
              <a:t>, </a:t>
            </a:r>
            <a:endParaRPr lang="en-US" dirty="0" smtClean="0"/>
          </a:p>
          <a:p>
            <a:pPr lvl="1">
              <a:lnSpc>
                <a:spcPct val="150000"/>
              </a:lnSpc>
            </a:pPr>
            <a:r>
              <a:rPr lang="en-US" dirty="0" smtClean="0"/>
              <a:t>assess</a:t>
            </a:r>
            <a:r>
              <a:rPr lang="en-US" dirty="0"/>
              <a:t>, and </a:t>
            </a:r>
            <a:endParaRPr lang="en-US" dirty="0" smtClean="0"/>
          </a:p>
          <a:p>
            <a:pPr lvl="1">
              <a:lnSpc>
                <a:spcPct val="150000"/>
              </a:lnSpc>
            </a:pPr>
            <a:r>
              <a:rPr lang="en-US" dirty="0" smtClean="0"/>
              <a:t>respond </a:t>
            </a:r>
            <a:r>
              <a:rPr lang="en-US" dirty="0"/>
              <a:t>to risks appropriately</a:t>
            </a:r>
          </a:p>
        </p:txBody>
      </p:sp>
    </p:spTree>
    <p:extLst>
      <p:ext uri="{BB962C8B-B14F-4D97-AF65-F5344CB8AC3E}">
        <p14:creationId xmlns:p14="http://schemas.microsoft.com/office/powerpoint/2010/main" val="38516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6032" y="1217386"/>
            <a:ext cx="11372850" cy="4800600"/>
          </a:xfrm>
          <a:prstGeom prst="rect">
            <a:avLst/>
          </a:prstGeom>
        </p:spPr>
      </p:pic>
    </p:spTree>
    <p:extLst>
      <p:ext uri="{BB962C8B-B14F-4D97-AF65-F5344CB8AC3E}">
        <p14:creationId xmlns:p14="http://schemas.microsoft.com/office/powerpoint/2010/main" val="20251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62" y="671512"/>
            <a:ext cx="12030075" cy="5514975"/>
          </a:xfrm>
          <a:prstGeom prst="rect">
            <a:avLst/>
          </a:prstGeom>
        </p:spPr>
      </p:pic>
    </p:spTree>
    <p:extLst>
      <p:ext uri="{BB962C8B-B14F-4D97-AF65-F5344CB8AC3E}">
        <p14:creationId xmlns:p14="http://schemas.microsoft.com/office/powerpoint/2010/main" val="130094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 y="52387"/>
            <a:ext cx="12068175" cy="6753225"/>
          </a:xfrm>
          <a:prstGeom prst="rect">
            <a:avLst/>
          </a:prstGeom>
        </p:spPr>
      </p:pic>
    </p:spTree>
    <p:extLst>
      <p:ext uri="{BB962C8B-B14F-4D97-AF65-F5344CB8AC3E}">
        <p14:creationId xmlns:p14="http://schemas.microsoft.com/office/powerpoint/2010/main" val="26966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 y="676275"/>
            <a:ext cx="12068175" cy="5505450"/>
          </a:xfrm>
          <a:prstGeom prst="rect">
            <a:avLst/>
          </a:prstGeom>
        </p:spPr>
      </p:pic>
    </p:spTree>
    <p:extLst>
      <p:ext uri="{BB962C8B-B14F-4D97-AF65-F5344CB8AC3E}">
        <p14:creationId xmlns:p14="http://schemas.microsoft.com/office/powerpoint/2010/main" val="10283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387" y="19050"/>
            <a:ext cx="12087225" cy="6819900"/>
          </a:xfrm>
          <a:prstGeom prst="rect">
            <a:avLst/>
          </a:prstGeom>
        </p:spPr>
      </p:pic>
    </p:spTree>
    <p:extLst>
      <p:ext uri="{BB962C8B-B14F-4D97-AF65-F5344CB8AC3E}">
        <p14:creationId xmlns:p14="http://schemas.microsoft.com/office/powerpoint/2010/main" val="157154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1734" y="0"/>
            <a:ext cx="9744075" cy="6667500"/>
          </a:xfrm>
          <a:prstGeom prst="rect">
            <a:avLst/>
          </a:prstGeom>
        </p:spPr>
      </p:pic>
    </p:spTree>
    <p:extLst>
      <p:ext uri="{BB962C8B-B14F-4D97-AF65-F5344CB8AC3E}">
        <p14:creationId xmlns:p14="http://schemas.microsoft.com/office/powerpoint/2010/main" val="268192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42862"/>
            <a:ext cx="12039600" cy="6772275"/>
          </a:xfrm>
          <a:prstGeom prst="rect">
            <a:avLst/>
          </a:prstGeom>
        </p:spPr>
      </p:pic>
    </p:spTree>
    <p:extLst>
      <p:ext uri="{BB962C8B-B14F-4D97-AF65-F5344CB8AC3E}">
        <p14:creationId xmlns:p14="http://schemas.microsoft.com/office/powerpoint/2010/main" val="406437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0012" y="19050"/>
            <a:ext cx="11991975" cy="6819900"/>
          </a:xfrm>
          <a:prstGeom prst="rect">
            <a:avLst/>
          </a:prstGeom>
        </p:spPr>
      </p:pic>
    </p:spTree>
    <p:extLst>
      <p:ext uri="{BB962C8B-B14F-4D97-AF65-F5344CB8AC3E}">
        <p14:creationId xmlns:p14="http://schemas.microsoft.com/office/powerpoint/2010/main" val="128102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675" y="14287"/>
            <a:ext cx="12058650" cy="6829425"/>
          </a:xfrm>
          <a:prstGeom prst="rect">
            <a:avLst/>
          </a:prstGeom>
        </p:spPr>
      </p:pic>
    </p:spTree>
    <p:extLst>
      <p:ext uri="{BB962C8B-B14F-4D97-AF65-F5344CB8AC3E}">
        <p14:creationId xmlns:p14="http://schemas.microsoft.com/office/powerpoint/2010/main" val="344409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0" y="23812"/>
            <a:ext cx="12001500" cy="6810375"/>
          </a:xfrm>
          <a:prstGeom prst="rect">
            <a:avLst/>
          </a:prstGeom>
        </p:spPr>
      </p:pic>
    </p:spTree>
    <p:extLst>
      <p:ext uri="{BB962C8B-B14F-4D97-AF65-F5344CB8AC3E}">
        <p14:creationId xmlns:p14="http://schemas.microsoft.com/office/powerpoint/2010/main" val="9712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Setting the context and </a:t>
            </a:r>
            <a:r>
              <a:rPr lang="en-US" b="1" dirty="0" smtClean="0"/>
              <a:t>objectives</a:t>
            </a:r>
            <a:endParaRPr lang="en-US" dirty="0"/>
          </a:p>
        </p:txBody>
      </p:sp>
      <p:pic>
        <p:nvPicPr>
          <p:cNvPr id="4" name="Picture 3"/>
          <p:cNvPicPr>
            <a:picLocks noChangeAspect="1"/>
          </p:cNvPicPr>
          <p:nvPr/>
        </p:nvPicPr>
        <p:blipFill>
          <a:blip r:embed="rId2"/>
          <a:stretch>
            <a:fillRect/>
          </a:stretch>
        </p:blipFill>
        <p:spPr>
          <a:xfrm>
            <a:off x="325103" y="2518861"/>
            <a:ext cx="11325225" cy="3095625"/>
          </a:xfrm>
          <a:prstGeom prst="rect">
            <a:avLst/>
          </a:prstGeom>
        </p:spPr>
      </p:pic>
    </p:spTree>
    <p:extLst>
      <p:ext uri="{BB962C8B-B14F-4D97-AF65-F5344CB8AC3E}">
        <p14:creationId xmlns:p14="http://schemas.microsoft.com/office/powerpoint/2010/main" val="115295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23812"/>
            <a:ext cx="12039600" cy="6810375"/>
          </a:xfrm>
          <a:prstGeom prst="rect">
            <a:avLst/>
          </a:prstGeom>
        </p:spPr>
      </p:pic>
    </p:spTree>
    <p:extLst>
      <p:ext uri="{BB962C8B-B14F-4D97-AF65-F5344CB8AC3E}">
        <p14:creationId xmlns:p14="http://schemas.microsoft.com/office/powerpoint/2010/main" val="110536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23812"/>
            <a:ext cx="12039600" cy="6810375"/>
          </a:xfrm>
          <a:prstGeom prst="rect">
            <a:avLst/>
          </a:prstGeom>
        </p:spPr>
      </p:pic>
    </p:spTree>
    <p:extLst>
      <p:ext uri="{BB962C8B-B14F-4D97-AF65-F5344CB8AC3E}">
        <p14:creationId xmlns:p14="http://schemas.microsoft.com/office/powerpoint/2010/main" val="40201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37" y="38100"/>
            <a:ext cx="12049125" cy="6781800"/>
          </a:xfrm>
          <a:prstGeom prst="rect">
            <a:avLst/>
          </a:prstGeom>
        </p:spPr>
      </p:pic>
    </p:spTree>
    <p:extLst>
      <p:ext uri="{BB962C8B-B14F-4D97-AF65-F5344CB8AC3E}">
        <p14:creationId xmlns:p14="http://schemas.microsoft.com/office/powerpoint/2010/main" val="69643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37" y="33337"/>
            <a:ext cx="12049125" cy="6791325"/>
          </a:xfrm>
          <a:prstGeom prst="rect">
            <a:avLst/>
          </a:prstGeom>
        </p:spPr>
      </p:pic>
    </p:spTree>
    <p:extLst>
      <p:ext uri="{BB962C8B-B14F-4D97-AF65-F5344CB8AC3E}">
        <p14:creationId xmlns:p14="http://schemas.microsoft.com/office/powerpoint/2010/main" val="257025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 y="195262"/>
            <a:ext cx="11963400" cy="6467475"/>
          </a:xfrm>
          <a:prstGeom prst="rect">
            <a:avLst/>
          </a:prstGeom>
        </p:spPr>
      </p:pic>
    </p:spTree>
    <p:extLst>
      <p:ext uri="{BB962C8B-B14F-4D97-AF65-F5344CB8AC3E}">
        <p14:creationId xmlns:p14="http://schemas.microsoft.com/office/powerpoint/2010/main" val="282351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37" y="28575"/>
            <a:ext cx="12049125" cy="6800850"/>
          </a:xfrm>
          <a:prstGeom prst="rect">
            <a:avLst/>
          </a:prstGeom>
        </p:spPr>
      </p:pic>
    </p:spTree>
    <p:extLst>
      <p:ext uri="{BB962C8B-B14F-4D97-AF65-F5344CB8AC3E}">
        <p14:creationId xmlns:p14="http://schemas.microsoft.com/office/powerpoint/2010/main" val="36353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4: PESTLE </a:t>
            </a:r>
            <a:r>
              <a:rPr lang="en-US" b="1" dirty="0" smtClean="0"/>
              <a:t>framework</a:t>
            </a:r>
            <a:endParaRPr lang="en-US" dirty="0"/>
          </a:p>
        </p:txBody>
      </p:sp>
      <p:sp>
        <p:nvSpPr>
          <p:cNvPr id="3" name="Content Placeholder 2"/>
          <p:cNvSpPr>
            <a:spLocks noGrp="1"/>
          </p:cNvSpPr>
          <p:nvPr>
            <p:ph idx="1"/>
          </p:nvPr>
        </p:nvSpPr>
        <p:spPr/>
        <p:txBody>
          <a:bodyPr/>
          <a:lstStyle/>
          <a:p>
            <a:pPr marL="0" indent="0">
              <a:buNone/>
            </a:pPr>
            <a:r>
              <a:rPr lang="en-US" sz="3200" b="1" u="sng" dirty="0"/>
              <a:t>Risks identified</a:t>
            </a:r>
          </a:p>
          <a:p>
            <a:r>
              <a:rPr lang="en-US" dirty="0"/>
              <a:t>Now that you have a thorough understanding of the Western Savannah project, use this PESTLE framework to </a:t>
            </a:r>
            <a:r>
              <a:rPr lang="en-US" dirty="0" err="1"/>
              <a:t>categorise</a:t>
            </a:r>
            <a:r>
              <a:rPr lang="en-US" dirty="0"/>
              <a:t> each of the identified risks. Type each identified risk into the corresponding part of the framework</a:t>
            </a:r>
            <a:r>
              <a:rPr lang="en-US"/>
              <a:t>. </a:t>
            </a:r>
            <a:endParaRPr lang="en-US" dirty="0"/>
          </a:p>
          <a:p>
            <a:endParaRPr lang="en-US" dirty="0"/>
          </a:p>
        </p:txBody>
      </p:sp>
    </p:spTree>
    <p:extLst>
      <p:ext uri="{BB962C8B-B14F-4D97-AF65-F5344CB8AC3E}">
        <p14:creationId xmlns:p14="http://schemas.microsoft.com/office/powerpoint/2010/main" val="44369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2025" y="547687"/>
            <a:ext cx="10267950" cy="5762625"/>
          </a:xfrm>
          <a:prstGeom prst="rect">
            <a:avLst/>
          </a:prstGeom>
        </p:spPr>
      </p:pic>
    </p:spTree>
    <p:extLst>
      <p:ext uri="{BB962C8B-B14F-4D97-AF65-F5344CB8AC3E}">
        <p14:creationId xmlns:p14="http://schemas.microsoft.com/office/powerpoint/2010/main" val="69148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4145" y="704366"/>
            <a:ext cx="11231314" cy="5355472"/>
          </a:xfrm>
          <a:prstGeom prst="rect">
            <a:avLst/>
          </a:prstGeom>
        </p:spPr>
      </p:pic>
    </p:spTree>
    <p:extLst>
      <p:ext uri="{BB962C8B-B14F-4D97-AF65-F5344CB8AC3E}">
        <p14:creationId xmlns:p14="http://schemas.microsoft.com/office/powerpoint/2010/main" val="387015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6397" y="542441"/>
            <a:ext cx="11641748" cy="5269423"/>
          </a:xfrm>
          <a:prstGeom prst="rect">
            <a:avLst/>
          </a:prstGeom>
        </p:spPr>
      </p:pic>
    </p:spTree>
    <p:extLst>
      <p:ext uri="{BB962C8B-B14F-4D97-AF65-F5344CB8AC3E}">
        <p14:creationId xmlns:p14="http://schemas.microsoft.com/office/powerpoint/2010/main" val="33338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setting the context </a:t>
            </a:r>
            <a:r>
              <a:rPr lang="en-US" dirty="0" smtClean="0"/>
              <a:t>mean?</a:t>
            </a:r>
            <a:endParaRPr lang="en-US" dirty="0"/>
          </a:p>
        </p:txBody>
      </p:sp>
      <p:sp>
        <p:nvSpPr>
          <p:cNvPr id="3" name="Content Placeholder 2"/>
          <p:cNvSpPr>
            <a:spLocks noGrp="1"/>
          </p:cNvSpPr>
          <p:nvPr>
            <p:ph idx="1"/>
          </p:nvPr>
        </p:nvSpPr>
        <p:spPr>
          <a:xfrm>
            <a:off x="680321" y="2336873"/>
            <a:ext cx="9613861" cy="1284632"/>
          </a:xfrm>
        </p:spPr>
        <p:txBody>
          <a:bodyPr/>
          <a:lstStyle/>
          <a:p>
            <a:r>
              <a:rPr lang="en-US" dirty="0"/>
              <a:t>establishing the context is where formal determination or articulation is made as to where you propose to apply the risk management </a:t>
            </a:r>
            <a:r>
              <a:rPr lang="en-US" dirty="0" smtClean="0"/>
              <a:t>process.</a:t>
            </a:r>
            <a:endParaRPr lang="en-US" dirty="0"/>
          </a:p>
        </p:txBody>
      </p:sp>
      <p:pic>
        <p:nvPicPr>
          <p:cNvPr id="4" name="Picture 3"/>
          <p:cNvPicPr>
            <a:picLocks noChangeAspect="1"/>
          </p:cNvPicPr>
          <p:nvPr/>
        </p:nvPicPr>
        <p:blipFill>
          <a:blip r:embed="rId2"/>
          <a:stretch>
            <a:fillRect/>
          </a:stretch>
        </p:blipFill>
        <p:spPr>
          <a:xfrm>
            <a:off x="4731418" y="3296652"/>
            <a:ext cx="3619500" cy="1152525"/>
          </a:xfrm>
          <a:prstGeom prst="rect">
            <a:avLst/>
          </a:prstGeom>
        </p:spPr>
      </p:pic>
      <p:pic>
        <p:nvPicPr>
          <p:cNvPr id="5" name="Picture 4"/>
          <p:cNvPicPr>
            <a:picLocks noChangeAspect="1"/>
          </p:cNvPicPr>
          <p:nvPr/>
        </p:nvPicPr>
        <p:blipFill>
          <a:blip r:embed="rId3"/>
          <a:stretch>
            <a:fillRect/>
          </a:stretch>
        </p:blipFill>
        <p:spPr>
          <a:xfrm>
            <a:off x="4731418" y="4449177"/>
            <a:ext cx="4076700" cy="866775"/>
          </a:xfrm>
          <a:prstGeom prst="rect">
            <a:avLst/>
          </a:prstGeom>
        </p:spPr>
      </p:pic>
      <p:pic>
        <p:nvPicPr>
          <p:cNvPr id="6" name="Picture 5"/>
          <p:cNvPicPr>
            <a:picLocks noChangeAspect="1"/>
          </p:cNvPicPr>
          <p:nvPr/>
        </p:nvPicPr>
        <p:blipFill>
          <a:blip r:embed="rId4"/>
          <a:stretch>
            <a:fillRect/>
          </a:stretch>
        </p:blipFill>
        <p:spPr>
          <a:xfrm>
            <a:off x="4731418" y="5315952"/>
            <a:ext cx="2838450" cy="857250"/>
          </a:xfrm>
          <a:prstGeom prst="rect">
            <a:avLst/>
          </a:prstGeom>
        </p:spPr>
      </p:pic>
      <p:sp>
        <p:nvSpPr>
          <p:cNvPr id="7" name="Rectangle 6"/>
          <p:cNvSpPr/>
          <p:nvPr/>
        </p:nvSpPr>
        <p:spPr>
          <a:xfrm>
            <a:off x="470821" y="4133496"/>
            <a:ext cx="3526093" cy="769441"/>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400" b="0" cap="none" spc="0" dirty="0" smtClean="0">
                <a:ln w="0"/>
                <a:gradFill>
                  <a:gsLst>
                    <a:gs pos="21000">
                      <a:srgbClr val="53575C"/>
                    </a:gs>
                    <a:gs pos="88000">
                      <a:srgbClr val="C5C7CA"/>
                    </a:gs>
                  </a:gsLst>
                  <a:lin ang="5400000"/>
                </a:gradFill>
                <a:effectLst/>
              </a:rPr>
              <a:t>Project Level</a:t>
            </a:r>
            <a:endParaRPr lang="en-US" sz="4400" b="0" cap="none" spc="0" dirty="0">
              <a:ln w="0"/>
              <a:gradFill>
                <a:gsLst>
                  <a:gs pos="21000">
                    <a:srgbClr val="53575C"/>
                  </a:gs>
                  <a:gs pos="88000">
                    <a:srgbClr val="C5C7CA"/>
                  </a:gs>
                </a:gsLst>
                <a:lin ang="5400000"/>
              </a:gradFill>
              <a:effectLst/>
            </a:endParaRPr>
          </a:p>
        </p:txBody>
      </p:sp>
      <p:sp>
        <p:nvSpPr>
          <p:cNvPr id="8" name="Rectangle 7"/>
          <p:cNvSpPr/>
          <p:nvPr/>
        </p:nvSpPr>
        <p:spPr>
          <a:xfrm>
            <a:off x="397852" y="4821247"/>
            <a:ext cx="3599062"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Our Course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69346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06780" y="2967335"/>
            <a:ext cx="6978450"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Suggestion for Answer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20468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0154" y="402956"/>
            <a:ext cx="11402187" cy="6106332"/>
          </a:xfrm>
          <a:prstGeom prst="rect">
            <a:avLst/>
          </a:prstGeom>
        </p:spPr>
      </p:pic>
    </p:spTree>
    <p:extLst>
      <p:ext uri="{BB962C8B-B14F-4D97-AF65-F5344CB8AC3E}">
        <p14:creationId xmlns:p14="http://schemas.microsoft.com/office/powerpoint/2010/main" val="377636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00154" y="402956"/>
            <a:ext cx="11402187" cy="6368185"/>
            <a:chOff x="400154" y="402956"/>
            <a:chExt cx="11402187" cy="6368185"/>
          </a:xfrm>
        </p:grpSpPr>
        <p:pic>
          <p:nvPicPr>
            <p:cNvPr id="2" name="Picture 1"/>
            <p:cNvPicPr>
              <a:picLocks noChangeAspect="1"/>
            </p:cNvPicPr>
            <p:nvPr/>
          </p:nvPicPr>
          <p:blipFill>
            <a:blip r:embed="rId2"/>
            <a:stretch>
              <a:fillRect/>
            </a:stretch>
          </p:blipFill>
          <p:spPr>
            <a:xfrm>
              <a:off x="400154" y="402956"/>
              <a:ext cx="11402187" cy="6106332"/>
            </a:xfrm>
            <a:prstGeom prst="rect">
              <a:avLst/>
            </a:prstGeom>
          </p:spPr>
        </p:pic>
        <p:pic>
          <p:nvPicPr>
            <p:cNvPr id="3" name="Picture 2"/>
            <p:cNvPicPr>
              <a:picLocks noChangeAspect="1"/>
            </p:cNvPicPr>
            <p:nvPr/>
          </p:nvPicPr>
          <p:blipFill>
            <a:blip r:embed="rId3"/>
            <a:stretch>
              <a:fillRect/>
            </a:stretch>
          </p:blipFill>
          <p:spPr>
            <a:xfrm>
              <a:off x="400154" y="1418417"/>
              <a:ext cx="11402187" cy="5352724"/>
            </a:xfrm>
            <a:prstGeom prst="rect">
              <a:avLst/>
            </a:prstGeom>
          </p:spPr>
        </p:pic>
      </p:grpSp>
    </p:spTree>
    <p:extLst>
      <p:ext uri="{BB962C8B-B14F-4D97-AF65-F5344CB8AC3E}">
        <p14:creationId xmlns:p14="http://schemas.microsoft.com/office/powerpoint/2010/main" val="356115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542" y="2775102"/>
            <a:ext cx="6840334" cy="1754326"/>
          </a:xfrm>
          <a:prstGeom prst="rect">
            <a:avLst/>
          </a:prstGeom>
        </p:spPr>
        <p:txBody>
          <a:bodyPr wrap="none">
            <a:spAutoFit/>
          </a:bodyPr>
          <a:lstStyle/>
          <a:p>
            <a:pPr algn="ctr"/>
            <a:r>
              <a:rPr lang="en-US" sz="5400" b="1" dirty="0">
                <a:solidFill>
                  <a:srgbClr val="FFC000"/>
                </a:solidFill>
                <a:latin typeface="Open Sans"/>
              </a:rPr>
              <a:t>Knowledge check </a:t>
            </a:r>
            <a:r>
              <a:rPr lang="en-US" sz="5400" b="1" dirty="0" smtClean="0">
                <a:solidFill>
                  <a:srgbClr val="FFC000"/>
                </a:solidFill>
                <a:latin typeface="Open Sans"/>
              </a:rPr>
              <a:t>4:</a:t>
            </a:r>
          </a:p>
          <a:p>
            <a:pPr algn="ctr"/>
            <a:r>
              <a:rPr lang="en-US" sz="5400" b="1" dirty="0">
                <a:solidFill>
                  <a:srgbClr val="FFC000"/>
                </a:solidFill>
                <a:latin typeface="Open Sans"/>
              </a:rPr>
              <a:t>Risk identification </a:t>
            </a:r>
            <a:endParaRPr lang="en-US" sz="5400" b="1" dirty="0" smtClean="0">
              <a:solidFill>
                <a:srgbClr val="FFC000"/>
              </a:solidFill>
              <a:latin typeface="Open Sans"/>
            </a:endParaRPr>
          </a:p>
        </p:txBody>
      </p:sp>
    </p:spTree>
    <p:extLst>
      <p:ext uri="{BB962C8B-B14F-4D97-AF65-F5344CB8AC3E}">
        <p14:creationId xmlns:p14="http://schemas.microsoft.com/office/powerpoint/2010/main" val="10984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242922"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10</a:t>
            </a:r>
            <a:endParaRPr lang="en-US" sz="2800" b="1" i="0" u="sng" dirty="0">
              <a:solidFill>
                <a:srgbClr val="C00000"/>
              </a:solidFill>
              <a:effectLst/>
              <a:latin typeface="Open Sans"/>
            </a:endParaRPr>
          </a:p>
        </p:txBody>
      </p:sp>
      <p:sp>
        <p:nvSpPr>
          <p:cNvPr id="3" name="Rectangle 2"/>
          <p:cNvSpPr/>
          <p:nvPr/>
        </p:nvSpPr>
        <p:spPr>
          <a:xfrm>
            <a:off x="1492447" y="731879"/>
            <a:ext cx="8382447" cy="1200329"/>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A tool that can be used to identify risks is PESTLE. Select the option that correctly identifies each letter of PESTLE</a:t>
            </a:r>
          </a:p>
        </p:txBody>
      </p:sp>
      <p:sp>
        <p:nvSpPr>
          <p:cNvPr id="9" name="Rectangle 8"/>
          <p:cNvSpPr/>
          <p:nvPr/>
        </p:nvSpPr>
        <p:spPr>
          <a:xfrm>
            <a:off x="2297211" y="2067100"/>
            <a:ext cx="8372789"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Political, Economic, Social, Technological, </a:t>
            </a:r>
            <a:r>
              <a:rPr lang="en-US" sz="2000" dirty="0" err="1">
                <a:solidFill>
                  <a:srgbClr val="00B0F0"/>
                </a:solidFill>
                <a:latin typeface="Open Sans"/>
              </a:rPr>
              <a:t>Legal,Environment</a:t>
            </a:r>
            <a:endParaRPr lang="en-US" sz="2000" dirty="0">
              <a:solidFill>
                <a:srgbClr val="00B0F0"/>
              </a:solidFill>
              <a:latin typeface="Open Sans"/>
            </a:endParaRPr>
          </a:p>
          <a:p>
            <a:pPr marL="285750" indent="-285750">
              <a:lnSpc>
                <a:spcPct val="200000"/>
              </a:lnSpc>
              <a:buFont typeface="Arial" panose="020B0604020202020204" pitchFamily="34" charset="0"/>
              <a:buChar char="•"/>
            </a:pPr>
            <a:r>
              <a:rPr lang="en-US" sz="2000" dirty="0">
                <a:solidFill>
                  <a:srgbClr val="00B0F0"/>
                </a:solidFill>
                <a:latin typeface="Open Sans"/>
              </a:rPr>
              <a:t>Political, Economic, Schedule, Technological, </a:t>
            </a:r>
            <a:r>
              <a:rPr lang="en-US" sz="2000" dirty="0" err="1">
                <a:solidFill>
                  <a:srgbClr val="00B0F0"/>
                </a:solidFill>
                <a:latin typeface="Open Sans"/>
              </a:rPr>
              <a:t>Legal,Environment</a:t>
            </a:r>
            <a:endParaRPr lang="en-US" sz="2000" dirty="0">
              <a:solidFill>
                <a:srgbClr val="00B0F0"/>
              </a:solidFill>
              <a:latin typeface="Open Sans"/>
            </a:endParaRPr>
          </a:p>
          <a:p>
            <a:pPr marL="285750" indent="-285750">
              <a:lnSpc>
                <a:spcPct val="200000"/>
              </a:lnSpc>
              <a:buFont typeface="Arial" panose="020B0604020202020204" pitchFamily="34" charset="0"/>
              <a:buChar char="•"/>
            </a:pPr>
            <a:r>
              <a:rPr lang="en-US" sz="2000" dirty="0">
                <a:solidFill>
                  <a:srgbClr val="00B0F0"/>
                </a:solidFill>
                <a:latin typeface="Open Sans"/>
              </a:rPr>
              <a:t>Political, Economic, Stakeholder, </a:t>
            </a:r>
            <a:r>
              <a:rPr lang="en-US" sz="2000" dirty="0" err="1">
                <a:solidFill>
                  <a:srgbClr val="00B0F0"/>
                </a:solidFill>
                <a:latin typeface="Open Sans"/>
              </a:rPr>
              <a:t>Technological,Legal,Environment</a:t>
            </a:r>
            <a:endParaRPr lang="en-US" sz="2000" dirty="0">
              <a:solidFill>
                <a:srgbClr val="00B0F0"/>
              </a:solidFill>
              <a:latin typeface="Open Sans"/>
            </a:endParaRPr>
          </a:p>
          <a:p>
            <a:pPr marL="285750" indent="-285750">
              <a:lnSpc>
                <a:spcPct val="200000"/>
              </a:lnSpc>
              <a:buFont typeface="Arial" panose="020B0604020202020204" pitchFamily="34" charset="0"/>
              <a:buChar char="•"/>
            </a:pPr>
            <a:r>
              <a:rPr lang="en-US" sz="2000" dirty="0">
                <a:solidFill>
                  <a:srgbClr val="00B0F0"/>
                </a:solidFill>
                <a:latin typeface="Open Sans"/>
              </a:rPr>
              <a:t>Political, Economic, Scientific, Technological, Legal, Environment</a:t>
            </a:r>
          </a:p>
        </p:txBody>
      </p:sp>
      <p:pic>
        <p:nvPicPr>
          <p:cNvPr id="11" name="Picture 10"/>
          <p:cNvPicPr>
            <a:picLocks noChangeAspect="1"/>
          </p:cNvPicPr>
          <p:nvPr/>
        </p:nvPicPr>
        <p:blipFill>
          <a:blip r:embed="rId2"/>
          <a:stretch>
            <a:fillRect/>
          </a:stretch>
        </p:blipFill>
        <p:spPr>
          <a:xfrm>
            <a:off x="1884797" y="2308797"/>
            <a:ext cx="342089" cy="365413"/>
          </a:xfrm>
          <a:prstGeom prst="rect">
            <a:avLst/>
          </a:prstGeom>
        </p:spPr>
      </p:pic>
      <p:sp>
        <p:nvSpPr>
          <p:cNvPr id="7" name="Rectangle 6"/>
          <p:cNvSpPr/>
          <p:nvPr/>
        </p:nvSpPr>
        <p:spPr>
          <a:xfrm>
            <a:off x="6282456" y="5055219"/>
            <a:ext cx="5553694" cy="923330"/>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Remember that PESTLE is only one of several tools that can be used to identify risks.</a:t>
            </a:r>
          </a:p>
        </p:txBody>
      </p:sp>
    </p:spTree>
    <p:extLst>
      <p:ext uri="{BB962C8B-B14F-4D97-AF65-F5344CB8AC3E}">
        <p14:creationId xmlns:p14="http://schemas.microsoft.com/office/powerpoint/2010/main" val="2315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3503" y="2527948"/>
            <a:ext cx="10908756" cy="1938992"/>
          </a:xfrm>
          <a:prstGeom prst="rect">
            <a:avLst/>
          </a:prstGeom>
          <a:noFill/>
        </p:spPr>
        <p:txBody>
          <a:bodyPr wrap="none" lIns="91440" tIns="45720" rIns="91440" bIns="45720">
            <a:spAutoFit/>
          </a:bodyPr>
          <a:lstStyle/>
          <a:p>
            <a:pPr algn="ctr"/>
            <a:r>
              <a:rPr lang="en-US" sz="60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4:Discussion: </a:t>
            </a:r>
            <a:endParaRPr lang="en-US" sz="60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0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Risk </a:t>
            </a:r>
            <a:r>
              <a:rPr lang="en-US" sz="60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identification techniques</a:t>
            </a:r>
          </a:p>
        </p:txBody>
      </p:sp>
    </p:spTree>
    <p:extLst>
      <p:ext uri="{BB962C8B-B14F-4D97-AF65-F5344CB8AC3E}">
        <p14:creationId xmlns:p14="http://schemas.microsoft.com/office/powerpoint/2010/main" val="252854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Discuss your risk identification </a:t>
            </a:r>
            <a:r>
              <a:rPr lang="en-US" b="1" dirty="0" smtClean="0"/>
              <a:t>techniques</a:t>
            </a:r>
            <a:endParaRPr lang="en-US" dirty="0"/>
          </a:p>
        </p:txBody>
      </p:sp>
      <p:sp>
        <p:nvSpPr>
          <p:cNvPr id="3" name="Content Placeholder 2"/>
          <p:cNvSpPr>
            <a:spLocks noGrp="1"/>
          </p:cNvSpPr>
          <p:nvPr>
            <p:ph idx="1"/>
          </p:nvPr>
        </p:nvSpPr>
        <p:spPr/>
        <p:txBody>
          <a:bodyPr/>
          <a:lstStyle/>
          <a:p>
            <a:r>
              <a:rPr lang="en-US" dirty="0"/>
              <a:t>In this part of the course, we would like you to share your experience in risk identification techniques that you have either used or seen used (that is, used by someone else) in a project </a:t>
            </a:r>
            <a:r>
              <a:rPr lang="en-US"/>
              <a:t>or </a:t>
            </a:r>
            <a:r>
              <a:rPr lang="en-US" smtClean="0"/>
              <a:t>organization.</a:t>
            </a:r>
            <a:r>
              <a:rPr lang="en-US"/>
              <a:t> </a:t>
            </a:r>
            <a:endParaRPr lang="en-US" smtClean="0"/>
          </a:p>
          <a:p>
            <a:pPr marL="0" indent="0">
              <a:buNone/>
            </a:pPr>
            <a:endParaRPr lang="en-US" dirty="0"/>
          </a:p>
          <a:p>
            <a:r>
              <a:rPr lang="en-US" dirty="0"/>
              <a:t>What techniques did you use to identify risks? How effective would you say the techniques were? </a:t>
            </a:r>
          </a:p>
          <a:p>
            <a:endParaRPr lang="en-US" dirty="0"/>
          </a:p>
        </p:txBody>
      </p:sp>
    </p:spTree>
    <p:extLst>
      <p:ext uri="{BB962C8B-B14F-4D97-AF65-F5344CB8AC3E}">
        <p14:creationId xmlns:p14="http://schemas.microsoft.com/office/powerpoint/2010/main" val="25757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7391" y="2848582"/>
            <a:ext cx="3013454" cy="1323439"/>
          </a:xfrm>
          <a:prstGeom prst="rect">
            <a:avLst/>
          </a:prstGeom>
          <a:noFill/>
        </p:spPr>
        <p:txBody>
          <a:bodyPr wrap="none" lIns="91440" tIns="45720" rIns="91440" bIns="45720">
            <a:spAutoFit/>
          </a:bodyPr>
          <a:lstStyle/>
          <a:p>
            <a:pPr algn="ctr"/>
            <a:r>
              <a:rPr lang="en-US" sz="8000" b="1" cap="none" spc="0"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5 FAQ</a:t>
            </a:r>
            <a:endParaRPr lang="en-US" sz="8000" b="1" cap="none" spc="0"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16504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680321" y="2336873"/>
            <a:ext cx="10757428" cy="3599316"/>
          </a:xfrm>
        </p:spPr>
        <p:txBody>
          <a:bodyPr>
            <a:normAutofit/>
          </a:bodyPr>
          <a:lstStyle/>
          <a:p>
            <a:pPr marL="457200" indent="-457200">
              <a:buFont typeface="+mj-lt"/>
              <a:buAutoNum type="arabicPeriod"/>
            </a:pPr>
            <a:r>
              <a:rPr lang="en-US" sz="4400" b="1" dirty="0"/>
              <a:t>"Who is responsible for identifying risks?" </a:t>
            </a:r>
            <a:endParaRPr lang="en-US" sz="4400" dirty="0"/>
          </a:p>
          <a:p>
            <a:pPr marL="457200" indent="-457200">
              <a:buFont typeface="+mj-lt"/>
              <a:buAutoNum type="arabicPeriod"/>
            </a:pPr>
            <a:endParaRPr lang="en-US" sz="4400" dirty="0"/>
          </a:p>
        </p:txBody>
      </p:sp>
    </p:spTree>
    <p:extLst>
      <p:ext uri="{BB962C8B-B14F-4D97-AF65-F5344CB8AC3E}">
        <p14:creationId xmlns:p14="http://schemas.microsoft.com/office/powerpoint/2010/main" val="322608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startAt="2"/>
            </a:pPr>
            <a:r>
              <a:rPr lang="en-US" sz="3200" b="1" dirty="0"/>
              <a:t>Are there any documentation needs to be completed when identifying risks?</a:t>
            </a:r>
            <a:endParaRPr lang="en-US" sz="3200" dirty="0"/>
          </a:p>
          <a:p>
            <a:endParaRPr lang="en-US" sz="3200" dirty="0"/>
          </a:p>
        </p:txBody>
      </p:sp>
    </p:spTree>
    <p:extLst>
      <p:ext uri="{BB962C8B-B14F-4D97-AF65-F5344CB8AC3E}">
        <p14:creationId xmlns:p14="http://schemas.microsoft.com/office/powerpoint/2010/main" val="350185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define objectives ?</a:t>
            </a:r>
            <a:endParaRPr lang="en-US" dirty="0"/>
          </a:p>
        </p:txBody>
      </p:sp>
      <p:pic>
        <p:nvPicPr>
          <p:cNvPr id="4" name="Picture 3"/>
          <p:cNvPicPr>
            <a:picLocks noChangeAspect="1"/>
          </p:cNvPicPr>
          <p:nvPr/>
        </p:nvPicPr>
        <p:blipFill>
          <a:blip r:embed="rId2"/>
          <a:stretch>
            <a:fillRect/>
          </a:stretch>
        </p:blipFill>
        <p:spPr>
          <a:xfrm>
            <a:off x="954756" y="2887077"/>
            <a:ext cx="10258425" cy="1733550"/>
          </a:xfrm>
          <a:prstGeom prst="rect">
            <a:avLst/>
          </a:prstGeom>
        </p:spPr>
      </p:pic>
      <p:sp>
        <p:nvSpPr>
          <p:cNvPr id="3" name="Oval 2"/>
          <p:cNvSpPr/>
          <p:nvPr/>
        </p:nvSpPr>
        <p:spPr>
          <a:xfrm>
            <a:off x="5017169" y="3609975"/>
            <a:ext cx="2743200" cy="1010652"/>
          </a:xfrm>
          <a:prstGeom prst="ellipse">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8256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680321" y="2336873"/>
            <a:ext cx="11129387" cy="3599316"/>
          </a:xfrm>
        </p:spPr>
        <p:txBody>
          <a:bodyPr>
            <a:normAutofit/>
          </a:bodyPr>
          <a:lstStyle/>
          <a:p>
            <a:pPr marL="457200" indent="-457200">
              <a:buFont typeface="+mj-lt"/>
              <a:buAutoNum type="arabicPeriod" startAt="3"/>
            </a:pPr>
            <a:r>
              <a:rPr lang="en-US" sz="4000" b="1" dirty="0"/>
              <a:t>"Are there any risk identification tools that I can use to help me in a large project?" </a:t>
            </a:r>
            <a:endParaRPr lang="en-US" sz="4000" dirty="0"/>
          </a:p>
          <a:p>
            <a:pPr marL="457200" indent="-457200">
              <a:buFont typeface="+mj-lt"/>
              <a:buAutoNum type="arabicPeriod" startAt="3"/>
            </a:pPr>
            <a:endParaRPr lang="en-US" sz="4000" dirty="0"/>
          </a:p>
        </p:txBody>
      </p:sp>
    </p:spTree>
    <p:extLst>
      <p:ext uri="{BB962C8B-B14F-4D97-AF65-F5344CB8AC3E}">
        <p14:creationId xmlns:p14="http://schemas.microsoft.com/office/powerpoint/2010/main" val="199895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6388" y="2967335"/>
            <a:ext cx="325922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Feed back </a:t>
            </a:r>
            <a:endParaRPr lang="en-US" sz="54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796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a:t>
            </a:r>
            <a:endParaRPr lang="en-US" dirty="0"/>
          </a:p>
        </p:txBody>
      </p:sp>
      <p:pic>
        <p:nvPicPr>
          <p:cNvPr id="4" name="Picture 3"/>
          <p:cNvPicPr>
            <a:picLocks noChangeAspect="1"/>
          </p:cNvPicPr>
          <p:nvPr/>
        </p:nvPicPr>
        <p:blipFill>
          <a:blip r:embed="rId2"/>
          <a:stretch>
            <a:fillRect/>
          </a:stretch>
        </p:blipFill>
        <p:spPr>
          <a:xfrm>
            <a:off x="4259179" y="1969691"/>
            <a:ext cx="6146883" cy="4883546"/>
          </a:xfrm>
          <a:prstGeom prst="rect">
            <a:avLst/>
          </a:prstGeom>
        </p:spPr>
      </p:pic>
      <p:sp>
        <p:nvSpPr>
          <p:cNvPr id="3" name="Rectangle 2"/>
          <p:cNvSpPr/>
          <p:nvPr/>
        </p:nvSpPr>
        <p:spPr>
          <a:xfrm>
            <a:off x="527022" y="2798893"/>
            <a:ext cx="3288080" cy="2246769"/>
          </a:xfrm>
          <a:prstGeom prst="rect">
            <a:avLst/>
          </a:prstGeom>
          <a:noFill/>
        </p:spPr>
        <p:txBody>
          <a:bodyPr wrap="none" lIns="91440" tIns="45720" rIns="91440" bIns="45720">
            <a:spAutoFit/>
          </a:bodyPr>
          <a:lstStyle/>
          <a:p>
            <a:pPr algn="ctr"/>
            <a:r>
              <a:rPr lang="en-US" sz="2800" dirty="0" smtClean="0">
                <a:ln w="0"/>
                <a:effectLst>
                  <a:outerShdw blurRad="38100" dist="25400" dir="5400000" algn="ctr" rotWithShape="0">
                    <a:srgbClr val="6E747A">
                      <a:alpha val="43000"/>
                    </a:srgbClr>
                  </a:outerShdw>
                </a:effectLst>
              </a:rPr>
              <a:t>Deliver project :</a:t>
            </a:r>
          </a:p>
          <a:p>
            <a:pPr algn="ctr"/>
            <a:r>
              <a:rPr lang="en-US" sz="2800" dirty="0" smtClean="0">
                <a:ln w="0"/>
                <a:effectLst>
                  <a:outerShdw blurRad="38100" dist="25400" dir="5400000" algn="ctr" rotWithShape="0">
                    <a:srgbClr val="6E747A">
                      <a:alpha val="43000"/>
                    </a:srgbClr>
                  </a:outerShdw>
                </a:effectLst>
              </a:rPr>
              <a:t>on time </a:t>
            </a:r>
          </a:p>
          <a:p>
            <a:pPr algn="ctr"/>
            <a:r>
              <a:rPr lang="en-US" sz="2800" b="0" cap="none" spc="0" dirty="0" smtClean="0">
                <a:ln w="0"/>
                <a:effectLst>
                  <a:outerShdw blurRad="38100" dist="25400" dir="5400000" algn="ctr" rotWithShape="0">
                    <a:srgbClr val="6E747A">
                      <a:alpha val="43000"/>
                    </a:srgbClr>
                  </a:outerShdw>
                </a:effectLst>
              </a:rPr>
              <a:t>Within budget</a:t>
            </a:r>
          </a:p>
          <a:p>
            <a:pPr algn="ctr"/>
            <a:r>
              <a:rPr lang="en-US" sz="2800" dirty="0" smtClean="0">
                <a:ln w="0"/>
                <a:effectLst>
                  <a:outerShdw blurRad="38100" dist="25400" dir="5400000" algn="ctr" rotWithShape="0">
                    <a:srgbClr val="6E747A">
                      <a:alpha val="43000"/>
                    </a:srgbClr>
                  </a:outerShdw>
                </a:effectLst>
              </a:rPr>
              <a:t>And</a:t>
            </a:r>
          </a:p>
          <a:p>
            <a:pPr algn="ctr"/>
            <a:r>
              <a:rPr lang="en-US" sz="2800" b="0" cap="none" spc="0" dirty="0" smtClean="0">
                <a:ln w="0"/>
                <a:effectLst>
                  <a:outerShdw blurRad="38100" dist="25400" dir="5400000" algn="ctr" rotWithShape="0">
                    <a:srgbClr val="6E747A">
                      <a:alpha val="43000"/>
                    </a:srgbClr>
                  </a:outerShdw>
                </a:effectLst>
              </a:rPr>
              <a:t>Of the right quality</a:t>
            </a:r>
            <a:endParaRPr lang="en-US" sz="2800" b="0" cap="none" spc="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5512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SMART Criteria </a:t>
            </a:r>
            <a:endParaRPr lang="en-US" dirty="0"/>
          </a:p>
        </p:txBody>
      </p:sp>
      <p:pic>
        <p:nvPicPr>
          <p:cNvPr id="4" name="Picture 3"/>
          <p:cNvPicPr>
            <a:picLocks noChangeAspect="1"/>
          </p:cNvPicPr>
          <p:nvPr/>
        </p:nvPicPr>
        <p:blipFill>
          <a:blip r:embed="rId3"/>
          <a:stretch>
            <a:fillRect/>
          </a:stretch>
        </p:blipFill>
        <p:spPr>
          <a:xfrm>
            <a:off x="1674645" y="2017295"/>
            <a:ext cx="1190625" cy="4724400"/>
          </a:xfrm>
          <a:prstGeom prst="rect">
            <a:avLst/>
          </a:prstGeom>
        </p:spPr>
      </p:pic>
      <p:pic>
        <p:nvPicPr>
          <p:cNvPr id="5" name="Picture 4"/>
          <p:cNvPicPr>
            <a:picLocks noChangeAspect="1"/>
          </p:cNvPicPr>
          <p:nvPr/>
        </p:nvPicPr>
        <p:blipFill>
          <a:blip r:embed="rId4"/>
          <a:stretch>
            <a:fillRect/>
          </a:stretch>
        </p:blipFill>
        <p:spPr>
          <a:xfrm>
            <a:off x="2865270" y="2017295"/>
            <a:ext cx="4400550" cy="971550"/>
          </a:xfrm>
          <a:prstGeom prst="rect">
            <a:avLst/>
          </a:prstGeom>
        </p:spPr>
      </p:pic>
      <p:pic>
        <p:nvPicPr>
          <p:cNvPr id="6" name="Picture 5"/>
          <p:cNvPicPr>
            <a:picLocks noChangeAspect="1"/>
          </p:cNvPicPr>
          <p:nvPr/>
        </p:nvPicPr>
        <p:blipFill>
          <a:blip r:embed="rId5"/>
          <a:stretch>
            <a:fillRect/>
          </a:stretch>
        </p:blipFill>
        <p:spPr>
          <a:xfrm>
            <a:off x="2865270" y="2988845"/>
            <a:ext cx="4400550" cy="819150"/>
          </a:xfrm>
          <a:prstGeom prst="rect">
            <a:avLst/>
          </a:prstGeom>
        </p:spPr>
      </p:pic>
      <p:pic>
        <p:nvPicPr>
          <p:cNvPr id="7" name="Picture 6"/>
          <p:cNvPicPr>
            <a:picLocks noChangeAspect="1"/>
          </p:cNvPicPr>
          <p:nvPr/>
        </p:nvPicPr>
        <p:blipFill>
          <a:blip r:embed="rId6"/>
          <a:stretch>
            <a:fillRect/>
          </a:stretch>
        </p:blipFill>
        <p:spPr>
          <a:xfrm>
            <a:off x="2865270" y="3807995"/>
            <a:ext cx="4400550" cy="1066800"/>
          </a:xfrm>
          <a:prstGeom prst="rect">
            <a:avLst/>
          </a:prstGeom>
        </p:spPr>
      </p:pic>
      <p:pic>
        <p:nvPicPr>
          <p:cNvPr id="8" name="Picture 7"/>
          <p:cNvPicPr>
            <a:picLocks noChangeAspect="1"/>
          </p:cNvPicPr>
          <p:nvPr/>
        </p:nvPicPr>
        <p:blipFill>
          <a:blip r:embed="rId7"/>
          <a:stretch>
            <a:fillRect/>
          </a:stretch>
        </p:blipFill>
        <p:spPr>
          <a:xfrm>
            <a:off x="2865270" y="4795587"/>
            <a:ext cx="4400550" cy="923925"/>
          </a:xfrm>
          <a:prstGeom prst="rect">
            <a:avLst/>
          </a:prstGeom>
        </p:spPr>
      </p:pic>
      <p:pic>
        <p:nvPicPr>
          <p:cNvPr id="9" name="Picture 8"/>
          <p:cNvPicPr>
            <a:picLocks noChangeAspect="1"/>
          </p:cNvPicPr>
          <p:nvPr/>
        </p:nvPicPr>
        <p:blipFill>
          <a:blip r:embed="rId8"/>
          <a:stretch>
            <a:fillRect/>
          </a:stretch>
        </p:blipFill>
        <p:spPr>
          <a:xfrm>
            <a:off x="2662318" y="5708984"/>
            <a:ext cx="4603502" cy="1025191"/>
          </a:xfrm>
          <a:prstGeom prst="rect">
            <a:avLst/>
          </a:prstGeom>
        </p:spPr>
      </p:pic>
      <p:sp>
        <p:nvSpPr>
          <p:cNvPr id="10" name="Rectangle 9"/>
          <p:cNvSpPr/>
          <p:nvPr/>
        </p:nvSpPr>
        <p:spPr>
          <a:xfrm>
            <a:off x="7265820" y="3752200"/>
            <a:ext cx="4071949"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(Achievable)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10699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Apply ?</a:t>
            </a:r>
            <a:endParaRPr lang="en-US" dirty="0"/>
          </a:p>
        </p:txBody>
      </p:sp>
      <p:sp>
        <p:nvSpPr>
          <p:cNvPr id="3" name="Content Placeholder 2"/>
          <p:cNvSpPr>
            <a:spLocks noGrp="1"/>
          </p:cNvSpPr>
          <p:nvPr>
            <p:ph idx="1"/>
          </p:nvPr>
        </p:nvSpPr>
        <p:spPr>
          <a:xfrm>
            <a:off x="800637" y="3395653"/>
            <a:ext cx="10400763" cy="1669642"/>
          </a:xfrm>
        </p:spPr>
        <p:txBody>
          <a:bodyPr>
            <a:noAutofit/>
          </a:bodyPr>
          <a:lstStyle/>
          <a:p>
            <a:pPr marL="457200" indent="-457200">
              <a:buFont typeface="+mj-lt"/>
              <a:buAutoNum type="arabicPeriod"/>
            </a:pPr>
            <a:r>
              <a:rPr lang="en-US" sz="3200" dirty="0" smtClean="0"/>
              <a:t>Set your objectives of your project.</a:t>
            </a:r>
          </a:p>
          <a:p>
            <a:pPr marL="457200" indent="-457200">
              <a:buFont typeface="+mj-lt"/>
              <a:buAutoNum type="arabicPeriod"/>
            </a:pPr>
            <a:endParaRPr lang="en-US" sz="3200" dirty="0"/>
          </a:p>
          <a:p>
            <a:pPr marL="457200" indent="-457200">
              <a:buFont typeface="+mj-lt"/>
              <a:buAutoNum type="arabicPeriod"/>
            </a:pPr>
            <a:r>
              <a:rPr lang="en-US" sz="3200" dirty="0" smtClean="0"/>
              <a:t>Review each objective and check  SMART </a:t>
            </a:r>
            <a:r>
              <a:rPr lang="en-US" sz="3200" dirty="0" err="1" smtClean="0"/>
              <a:t>crateria</a:t>
            </a:r>
            <a:r>
              <a:rPr lang="en-US" sz="3200" dirty="0" smtClean="0"/>
              <a:t>.</a:t>
            </a:r>
          </a:p>
          <a:p>
            <a:pPr marL="457200" indent="-457200">
              <a:buFont typeface="+mj-lt"/>
              <a:buAutoNum type="arabicPeriod"/>
            </a:pPr>
            <a:endParaRPr lang="en-US" sz="3200" dirty="0"/>
          </a:p>
        </p:txBody>
      </p:sp>
    </p:spTree>
    <p:extLst>
      <p:ext uri="{BB962C8B-B14F-4D97-AF65-F5344CB8AC3E}">
        <p14:creationId xmlns:p14="http://schemas.microsoft.com/office/powerpoint/2010/main" val="318179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8793" y="1979606"/>
            <a:ext cx="5695950" cy="2343150"/>
          </a:xfrm>
          <a:prstGeom prst="rect">
            <a:avLst/>
          </a:prstGeom>
        </p:spPr>
      </p:pic>
      <p:pic>
        <p:nvPicPr>
          <p:cNvPr id="5" name="Picture 4"/>
          <p:cNvPicPr>
            <a:picLocks noChangeAspect="1"/>
          </p:cNvPicPr>
          <p:nvPr/>
        </p:nvPicPr>
        <p:blipFill>
          <a:blip r:embed="rId3"/>
          <a:stretch>
            <a:fillRect/>
          </a:stretch>
        </p:blipFill>
        <p:spPr>
          <a:xfrm>
            <a:off x="3190123" y="862616"/>
            <a:ext cx="4400550" cy="971550"/>
          </a:xfrm>
          <a:prstGeom prst="rect">
            <a:avLst/>
          </a:prstGeom>
        </p:spPr>
      </p:pic>
      <p:pic>
        <p:nvPicPr>
          <p:cNvPr id="8" name="Picture 7"/>
          <p:cNvPicPr>
            <a:picLocks noChangeAspect="1"/>
          </p:cNvPicPr>
          <p:nvPr/>
        </p:nvPicPr>
        <p:blipFill>
          <a:blip r:embed="rId4"/>
          <a:stretch>
            <a:fillRect/>
          </a:stretch>
        </p:blipFill>
        <p:spPr>
          <a:xfrm>
            <a:off x="334901" y="613612"/>
            <a:ext cx="1469836" cy="1380212"/>
          </a:xfrm>
          <a:prstGeom prst="rect">
            <a:avLst/>
          </a:prstGeom>
        </p:spPr>
      </p:pic>
      <p:sp>
        <p:nvSpPr>
          <p:cNvPr id="2" name="Rectangle 1"/>
          <p:cNvSpPr/>
          <p:nvPr/>
        </p:nvSpPr>
        <p:spPr>
          <a:xfrm>
            <a:off x="664063" y="4294227"/>
            <a:ext cx="9925409" cy="769441"/>
          </a:xfrm>
          <a:prstGeom prst="rect">
            <a:avLst/>
          </a:prstGeom>
        </p:spPr>
        <p:style>
          <a:lnRef idx="1">
            <a:schemeClr val="accent1"/>
          </a:lnRef>
          <a:fillRef idx="2">
            <a:schemeClr val="accent1"/>
          </a:fillRef>
          <a:effectRef idx="1">
            <a:schemeClr val="accent1"/>
          </a:effectRef>
          <a:fontRef idx="minor">
            <a:schemeClr val="dk1"/>
          </a:fontRef>
        </p:style>
        <p:txBody>
          <a:bodyPr wrap="none" lIns="91440" tIns="45720" rIns="91440" bIns="45720">
            <a:spAutoFit/>
          </a:bodyPr>
          <a:lstStyle/>
          <a:p>
            <a:pPr algn="ctr"/>
            <a:r>
              <a:rPr lang="en-US" sz="4400" b="1" cap="none" spc="50" dirty="0" smtClean="0">
                <a:ln w="0"/>
                <a:solidFill>
                  <a:schemeClr val="bg2"/>
                </a:solidFill>
                <a:effectLst>
                  <a:innerShdw blurRad="63500" dist="50800" dir="13500000">
                    <a:srgbClr val="000000">
                      <a:alpha val="50000"/>
                    </a:srgbClr>
                  </a:innerShdw>
                </a:effectLst>
              </a:rPr>
              <a:t>What do you mean by : “On Time” ?</a:t>
            </a:r>
            <a:endParaRPr lang="en-US" sz="4400" b="1" cap="none" spc="50" dirty="0">
              <a:ln w="0"/>
              <a:solidFill>
                <a:schemeClr val="bg2"/>
              </a:solidFill>
              <a:effectLst>
                <a:innerShdw blurRad="63500" dist="50800" dir="13500000">
                  <a:srgbClr val="000000">
                    <a:alpha val="50000"/>
                  </a:srgbClr>
                </a:innerShdw>
              </a:effectLst>
            </a:endParaRPr>
          </a:p>
        </p:txBody>
      </p:sp>
      <p:grpSp>
        <p:nvGrpSpPr>
          <p:cNvPr id="7" name="Group 6"/>
          <p:cNvGrpSpPr/>
          <p:nvPr/>
        </p:nvGrpSpPr>
        <p:grpSpPr>
          <a:xfrm>
            <a:off x="187173" y="5237653"/>
            <a:ext cx="12012848" cy="1543050"/>
            <a:chOff x="187173" y="5237653"/>
            <a:chExt cx="12012848" cy="1543050"/>
          </a:xfrm>
        </p:grpSpPr>
        <p:sp>
          <p:nvSpPr>
            <p:cNvPr id="6" name="Rectangle 5"/>
            <p:cNvSpPr/>
            <p:nvPr/>
          </p:nvSpPr>
          <p:spPr>
            <a:xfrm>
              <a:off x="187173" y="6072817"/>
              <a:ext cx="9907823" cy="70788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4000" b="1" cap="none" spc="50" dirty="0" smtClean="0">
                  <a:ln w="0">
                    <a:solidFill>
                      <a:srgbClr val="FFFF00"/>
                    </a:solidFill>
                  </a:ln>
                  <a:solidFill>
                    <a:schemeClr val="bg1"/>
                  </a:solidFill>
                  <a:effectLst>
                    <a:innerShdw blurRad="63500" dist="50800" dir="13500000">
                      <a:srgbClr val="000000">
                        <a:alpha val="50000"/>
                      </a:srgbClr>
                    </a:innerShdw>
                  </a:effectLst>
                </a:rPr>
                <a:t>Nominate the actual date of completion</a:t>
              </a:r>
              <a:endParaRPr lang="en-US" sz="4000" b="1" cap="none" spc="50" dirty="0">
                <a:ln w="0">
                  <a:solidFill>
                    <a:srgbClr val="FFFF00"/>
                  </a:solidFill>
                </a:ln>
                <a:solidFill>
                  <a:schemeClr val="bg1"/>
                </a:solidFill>
                <a:effectLst>
                  <a:innerShdw blurRad="63500" dist="50800" dir="13500000">
                    <a:srgbClr val="000000">
                      <a:alpha val="50000"/>
                    </a:srgbClr>
                  </a:innerShdw>
                </a:effectLst>
              </a:endParaRPr>
            </a:p>
          </p:txBody>
        </p:sp>
        <p:pic>
          <p:nvPicPr>
            <p:cNvPr id="3" name="Picture 2"/>
            <p:cNvPicPr>
              <a:picLocks noChangeAspect="1"/>
            </p:cNvPicPr>
            <p:nvPr/>
          </p:nvPicPr>
          <p:blipFill>
            <a:blip r:embed="rId5"/>
            <a:stretch>
              <a:fillRect/>
            </a:stretch>
          </p:blipFill>
          <p:spPr>
            <a:xfrm>
              <a:off x="10094996" y="5237653"/>
              <a:ext cx="2105025" cy="1543050"/>
            </a:xfrm>
            <a:prstGeom prst="rect">
              <a:avLst/>
            </a:prstGeom>
          </p:spPr>
        </p:pic>
      </p:grpSp>
    </p:spTree>
    <p:extLst>
      <p:ext uri="{BB962C8B-B14F-4D97-AF65-F5344CB8AC3E}">
        <p14:creationId xmlns:p14="http://schemas.microsoft.com/office/powerpoint/2010/main" val="215467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8209" y="246743"/>
            <a:ext cx="4395755" cy="769441"/>
          </a:xfrm>
          <a:prstGeom prst="rect">
            <a:avLst/>
          </a:prstGeom>
          <a:noFill/>
        </p:spPr>
        <p:txBody>
          <a:bodyPr wrap="none" lIns="91440" tIns="45720" rIns="91440" bIns="45720">
            <a:spAutoFit/>
          </a:bodyPr>
          <a:lstStyle/>
          <a:p>
            <a:pPr algn="ctr"/>
            <a:r>
              <a:rPr lang="en-US" sz="4400" dirty="0" smtClean="0">
                <a:ln w="0"/>
                <a:effectLst>
                  <a:outerShdw blurRad="38100" dist="25400" dir="5400000" algn="ctr" rotWithShape="0">
                    <a:srgbClr val="6E747A">
                      <a:alpha val="43000"/>
                    </a:srgbClr>
                  </a:outerShdw>
                </a:effectLst>
              </a:rPr>
              <a:t>Module Contents</a:t>
            </a:r>
            <a:endParaRPr lang="en-US" sz="4400" dirty="0">
              <a:ln w="0"/>
              <a:effectLst>
                <a:outerShdw blurRad="38100" dist="25400" dir="5400000" algn="ctr" rotWithShape="0">
                  <a:srgbClr val="6E747A">
                    <a:alpha val="43000"/>
                  </a:srgbClr>
                </a:outerShdw>
              </a:effectLst>
            </a:endParaRPr>
          </a:p>
        </p:txBody>
      </p:sp>
      <p:sp>
        <p:nvSpPr>
          <p:cNvPr id="4" name="Rectangle 3"/>
          <p:cNvSpPr/>
          <p:nvPr/>
        </p:nvSpPr>
        <p:spPr>
          <a:xfrm>
            <a:off x="911762" y="1556078"/>
            <a:ext cx="10554524" cy="424731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457200" lvl="0" indent="-457200">
              <a:lnSpc>
                <a:spcPct val="150000"/>
              </a:lnSpc>
              <a:buFont typeface="+mj-lt"/>
              <a:buAutoNum type="arabicPeriod"/>
            </a:pPr>
            <a:r>
              <a:rPr lang="en-US" sz="3600" dirty="0"/>
              <a:t>Context and objectives</a:t>
            </a:r>
          </a:p>
          <a:p>
            <a:pPr marL="457200" lvl="0" indent="-457200">
              <a:lnSpc>
                <a:spcPct val="150000"/>
              </a:lnSpc>
              <a:buFont typeface="+mj-lt"/>
              <a:buAutoNum type="arabicPeriod"/>
            </a:pPr>
            <a:r>
              <a:rPr lang="en-US" sz="3600" dirty="0" smtClean="0"/>
              <a:t>Why </a:t>
            </a:r>
            <a:r>
              <a:rPr lang="en-US" sz="3600" dirty="0"/>
              <a:t>risk identification?</a:t>
            </a:r>
          </a:p>
          <a:p>
            <a:pPr marL="457200" lvl="0" indent="-457200">
              <a:lnSpc>
                <a:spcPct val="150000"/>
              </a:lnSpc>
              <a:buFont typeface="+mj-lt"/>
              <a:buAutoNum type="arabicPeriod"/>
            </a:pPr>
            <a:r>
              <a:rPr lang="en-US" sz="3600" dirty="0"/>
              <a:t>Case study: Western Savannah</a:t>
            </a:r>
          </a:p>
          <a:p>
            <a:pPr marL="457200" lvl="0" indent="-457200">
              <a:lnSpc>
                <a:spcPct val="150000"/>
              </a:lnSpc>
              <a:buFont typeface="+mj-lt"/>
              <a:buAutoNum type="arabicPeriod"/>
            </a:pPr>
            <a:r>
              <a:rPr lang="en-US" sz="3600" dirty="0"/>
              <a:t>Discussion: Risk identification techniques</a:t>
            </a:r>
          </a:p>
          <a:p>
            <a:pPr marL="457200" lvl="0" indent="-457200">
              <a:lnSpc>
                <a:spcPct val="150000"/>
              </a:lnSpc>
              <a:buFont typeface="+mj-lt"/>
              <a:buAutoNum type="arabicPeriod"/>
            </a:pPr>
            <a:r>
              <a:rPr lang="en-US" sz="3600" dirty="0"/>
              <a:t>FAQs</a:t>
            </a:r>
          </a:p>
        </p:txBody>
      </p:sp>
    </p:spTree>
    <p:extLst>
      <p:ext uri="{BB962C8B-B14F-4D97-AF65-F5344CB8AC3E}">
        <p14:creationId xmlns:p14="http://schemas.microsoft.com/office/powerpoint/2010/main" val="152077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3081" y="2091823"/>
            <a:ext cx="5648325" cy="1724025"/>
          </a:xfrm>
          <a:prstGeom prst="rect">
            <a:avLst/>
          </a:prstGeom>
        </p:spPr>
      </p:pic>
      <p:pic>
        <p:nvPicPr>
          <p:cNvPr id="5" name="Picture 4"/>
          <p:cNvPicPr>
            <a:picLocks noChangeAspect="1"/>
          </p:cNvPicPr>
          <p:nvPr/>
        </p:nvPicPr>
        <p:blipFill>
          <a:blip r:embed="rId3"/>
          <a:stretch>
            <a:fillRect/>
          </a:stretch>
        </p:blipFill>
        <p:spPr>
          <a:xfrm>
            <a:off x="344654" y="624639"/>
            <a:ext cx="1614698" cy="1348539"/>
          </a:xfrm>
          <a:prstGeom prst="rect">
            <a:avLst/>
          </a:prstGeom>
        </p:spPr>
      </p:pic>
      <p:pic>
        <p:nvPicPr>
          <p:cNvPr id="6" name="Picture 5"/>
          <p:cNvPicPr>
            <a:picLocks noChangeAspect="1"/>
          </p:cNvPicPr>
          <p:nvPr/>
        </p:nvPicPr>
        <p:blipFill>
          <a:blip r:embed="rId4"/>
          <a:stretch>
            <a:fillRect/>
          </a:stretch>
        </p:blipFill>
        <p:spPr>
          <a:xfrm>
            <a:off x="2793081" y="889333"/>
            <a:ext cx="4400550" cy="819150"/>
          </a:xfrm>
          <a:prstGeom prst="rect">
            <a:avLst/>
          </a:prstGeom>
        </p:spPr>
      </p:pic>
      <p:grpSp>
        <p:nvGrpSpPr>
          <p:cNvPr id="2" name="Group 1"/>
          <p:cNvGrpSpPr/>
          <p:nvPr/>
        </p:nvGrpSpPr>
        <p:grpSpPr>
          <a:xfrm>
            <a:off x="2346158" y="3815848"/>
            <a:ext cx="9362825" cy="2800997"/>
            <a:chOff x="2346158" y="3815848"/>
            <a:chExt cx="9362825" cy="2800997"/>
          </a:xfrm>
        </p:grpSpPr>
        <p:pic>
          <p:nvPicPr>
            <p:cNvPr id="1026" name="Picture 2" descr="Image result for meas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7274" y="3815848"/>
              <a:ext cx="2841709" cy="28009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346158" y="5908959"/>
              <a:ext cx="6521116" cy="70788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4000" b="1" cap="none" spc="50" dirty="0" smtClean="0">
                  <a:ln w="0">
                    <a:solidFill>
                      <a:srgbClr val="FFFF00"/>
                    </a:solidFill>
                  </a:ln>
                  <a:solidFill>
                    <a:schemeClr val="bg1"/>
                  </a:solidFill>
                  <a:effectLst>
                    <a:innerShdw blurRad="63500" dist="50800" dir="13500000">
                      <a:srgbClr val="000000">
                        <a:alpha val="50000"/>
                      </a:srgbClr>
                    </a:innerShdw>
                  </a:effectLst>
                </a:rPr>
                <a:t>Create a measurement</a:t>
              </a:r>
              <a:endParaRPr lang="en-US" sz="4000" b="1" cap="none" spc="50" dirty="0">
                <a:ln w="0">
                  <a:solidFill>
                    <a:srgbClr val="FFFF00"/>
                  </a:solidFill>
                </a:ln>
                <a:solidFill>
                  <a:schemeClr val="bg1"/>
                </a:solidFill>
                <a:effectLst>
                  <a:innerShdw blurRad="63500" dist="50800" dir="13500000">
                    <a:srgbClr val="000000">
                      <a:alpha val="50000"/>
                    </a:srgbClr>
                  </a:innerShdw>
                </a:effectLst>
              </a:endParaRPr>
            </a:p>
          </p:txBody>
        </p:sp>
      </p:grpSp>
    </p:spTree>
    <p:extLst>
      <p:ext uri="{BB962C8B-B14F-4D97-AF65-F5344CB8AC3E}">
        <p14:creationId xmlns:p14="http://schemas.microsoft.com/office/powerpoint/2010/main" val="404445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3385" y="620127"/>
            <a:ext cx="1361826" cy="1345418"/>
          </a:xfrm>
          <a:prstGeom prst="rect">
            <a:avLst/>
          </a:prstGeom>
        </p:spPr>
      </p:pic>
      <p:pic>
        <p:nvPicPr>
          <p:cNvPr id="5" name="Picture 4"/>
          <p:cNvPicPr>
            <a:picLocks noChangeAspect="1"/>
          </p:cNvPicPr>
          <p:nvPr/>
        </p:nvPicPr>
        <p:blipFill>
          <a:blip r:embed="rId3"/>
          <a:stretch>
            <a:fillRect/>
          </a:stretch>
        </p:blipFill>
        <p:spPr>
          <a:xfrm>
            <a:off x="2756985" y="759436"/>
            <a:ext cx="4400550" cy="1066800"/>
          </a:xfrm>
          <a:prstGeom prst="rect">
            <a:avLst/>
          </a:prstGeom>
        </p:spPr>
      </p:pic>
      <p:pic>
        <p:nvPicPr>
          <p:cNvPr id="6" name="Picture 5"/>
          <p:cNvPicPr>
            <a:picLocks noChangeAspect="1"/>
          </p:cNvPicPr>
          <p:nvPr/>
        </p:nvPicPr>
        <p:blipFill>
          <a:blip r:embed="rId4"/>
          <a:stretch>
            <a:fillRect/>
          </a:stretch>
        </p:blipFill>
        <p:spPr>
          <a:xfrm>
            <a:off x="3102895" y="2712119"/>
            <a:ext cx="4181475" cy="952500"/>
          </a:xfrm>
          <a:prstGeom prst="rect">
            <a:avLst/>
          </a:prstGeom>
        </p:spPr>
      </p:pic>
      <p:grpSp>
        <p:nvGrpSpPr>
          <p:cNvPr id="2" name="Group 1"/>
          <p:cNvGrpSpPr/>
          <p:nvPr/>
        </p:nvGrpSpPr>
        <p:grpSpPr>
          <a:xfrm>
            <a:off x="445169" y="4004343"/>
            <a:ext cx="11277265" cy="2590800"/>
            <a:chOff x="445169" y="4004343"/>
            <a:chExt cx="11277265" cy="2590800"/>
          </a:xfrm>
        </p:grpSpPr>
        <p:pic>
          <p:nvPicPr>
            <p:cNvPr id="2050" name="Picture 2" descr="Image result for organization objectiv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859" y="4004343"/>
              <a:ext cx="3457575"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5169" y="5271704"/>
              <a:ext cx="7831722" cy="132343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4000" b="1" cap="none" spc="50" dirty="0" smtClean="0">
                  <a:ln w="0">
                    <a:solidFill>
                      <a:srgbClr val="FFFF00"/>
                    </a:solidFill>
                  </a:ln>
                  <a:solidFill>
                    <a:schemeClr val="bg1"/>
                  </a:solidFill>
                  <a:effectLst>
                    <a:innerShdw blurRad="63500" dist="50800" dir="13500000">
                      <a:srgbClr val="000000">
                        <a:alpha val="50000"/>
                      </a:srgbClr>
                    </a:innerShdw>
                  </a:effectLst>
                </a:rPr>
                <a:t>Aligned with Organization’s overall Objectives</a:t>
              </a:r>
              <a:endParaRPr lang="en-US" sz="4000" b="1" cap="none" spc="50" dirty="0">
                <a:ln w="0">
                  <a:solidFill>
                    <a:srgbClr val="FFFF00"/>
                  </a:solidFill>
                </a:ln>
                <a:solidFill>
                  <a:schemeClr val="bg1"/>
                </a:solidFill>
                <a:effectLst>
                  <a:innerShdw blurRad="63500" dist="50800" dir="13500000">
                    <a:srgbClr val="000000">
                      <a:alpha val="50000"/>
                    </a:srgbClr>
                  </a:innerShdw>
                </a:effectLst>
              </a:endParaRPr>
            </a:p>
          </p:txBody>
        </p:sp>
      </p:grpSp>
    </p:spTree>
    <p:extLst>
      <p:ext uri="{BB962C8B-B14F-4D97-AF65-F5344CB8AC3E}">
        <p14:creationId xmlns:p14="http://schemas.microsoft.com/office/powerpoint/2010/main" val="321721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9706" y="650959"/>
            <a:ext cx="1429251" cy="1272382"/>
          </a:xfrm>
          <a:prstGeom prst="rect">
            <a:avLst/>
          </a:prstGeom>
        </p:spPr>
      </p:pic>
      <p:pic>
        <p:nvPicPr>
          <p:cNvPr id="5" name="Picture 4"/>
          <p:cNvPicPr>
            <a:picLocks noChangeAspect="1"/>
          </p:cNvPicPr>
          <p:nvPr/>
        </p:nvPicPr>
        <p:blipFill>
          <a:blip r:embed="rId3"/>
          <a:stretch>
            <a:fillRect/>
          </a:stretch>
        </p:blipFill>
        <p:spPr>
          <a:xfrm>
            <a:off x="2744954" y="825187"/>
            <a:ext cx="4400550" cy="923925"/>
          </a:xfrm>
          <a:prstGeom prst="rect">
            <a:avLst/>
          </a:prstGeom>
        </p:spPr>
      </p:pic>
      <p:pic>
        <p:nvPicPr>
          <p:cNvPr id="6" name="Picture 5"/>
          <p:cNvPicPr>
            <a:picLocks noChangeAspect="1"/>
          </p:cNvPicPr>
          <p:nvPr/>
        </p:nvPicPr>
        <p:blipFill>
          <a:blip r:embed="rId4"/>
          <a:stretch>
            <a:fillRect/>
          </a:stretch>
        </p:blipFill>
        <p:spPr>
          <a:xfrm>
            <a:off x="3292641" y="2233363"/>
            <a:ext cx="3305175" cy="971550"/>
          </a:xfrm>
          <a:prstGeom prst="rect">
            <a:avLst/>
          </a:prstGeom>
        </p:spPr>
      </p:pic>
      <p:grpSp>
        <p:nvGrpSpPr>
          <p:cNvPr id="2" name="Group 1"/>
          <p:cNvGrpSpPr/>
          <p:nvPr/>
        </p:nvGrpSpPr>
        <p:grpSpPr>
          <a:xfrm>
            <a:off x="99846" y="3501189"/>
            <a:ext cx="12092154" cy="3356811"/>
            <a:chOff x="99846" y="3501189"/>
            <a:chExt cx="12092154" cy="3356811"/>
          </a:xfrm>
        </p:grpSpPr>
        <p:pic>
          <p:nvPicPr>
            <p:cNvPr id="3074" name="Picture 2" descr="Image result for objectives not realist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055" y="3501189"/>
              <a:ext cx="5589945" cy="33568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846" y="4303455"/>
              <a:ext cx="6497970" cy="2554545"/>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4000" b="1" cap="none" spc="50" dirty="0" smtClean="0">
                  <a:ln w="0">
                    <a:solidFill>
                      <a:srgbClr val="FFFF00"/>
                    </a:solidFill>
                  </a:ln>
                  <a:solidFill>
                    <a:schemeClr val="bg1"/>
                  </a:solidFill>
                  <a:effectLst>
                    <a:innerShdw blurRad="63500" dist="50800" dir="13500000">
                      <a:srgbClr val="000000">
                        <a:alpha val="50000"/>
                      </a:srgbClr>
                    </a:innerShdw>
                  </a:effectLst>
                </a:rPr>
                <a:t>Objectives that are not realistic can not be met and result in project failure </a:t>
              </a:r>
              <a:endParaRPr lang="en-US" sz="4000" b="1" cap="none" spc="50" dirty="0">
                <a:ln w="0">
                  <a:solidFill>
                    <a:srgbClr val="FFFF00"/>
                  </a:solidFill>
                </a:ln>
                <a:solidFill>
                  <a:schemeClr val="bg1"/>
                </a:solidFill>
                <a:effectLst>
                  <a:innerShdw blurRad="63500" dist="50800" dir="13500000">
                    <a:srgbClr val="000000">
                      <a:alpha val="50000"/>
                    </a:srgbClr>
                  </a:innerShdw>
                </a:effectLst>
              </a:endParaRPr>
            </a:p>
          </p:txBody>
        </p:sp>
      </p:grpSp>
    </p:spTree>
    <p:extLst>
      <p:ext uri="{BB962C8B-B14F-4D97-AF65-F5344CB8AC3E}">
        <p14:creationId xmlns:p14="http://schemas.microsoft.com/office/powerpoint/2010/main" val="279284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1485" y="583782"/>
            <a:ext cx="1353309" cy="1389397"/>
          </a:xfrm>
          <a:prstGeom prst="rect">
            <a:avLst/>
          </a:prstGeom>
        </p:spPr>
      </p:pic>
      <p:pic>
        <p:nvPicPr>
          <p:cNvPr id="5" name="Picture 4"/>
          <p:cNvPicPr>
            <a:picLocks noChangeAspect="1"/>
          </p:cNvPicPr>
          <p:nvPr/>
        </p:nvPicPr>
        <p:blipFill>
          <a:blip r:embed="rId3"/>
          <a:stretch>
            <a:fillRect/>
          </a:stretch>
        </p:blipFill>
        <p:spPr>
          <a:xfrm>
            <a:off x="2566066" y="765884"/>
            <a:ext cx="4603502" cy="1025191"/>
          </a:xfrm>
          <a:prstGeom prst="rect">
            <a:avLst/>
          </a:prstGeom>
        </p:spPr>
      </p:pic>
      <p:pic>
        <p:nvPicPr>
          <p:cNvPr id="6" name="Picture 5"/>
          <p:cNvPicPr>
            <a:picLocks noChangeAspect="1"/>
          </p:cNvPicPr>
          <p:nvPr/>
        </p:nvPicPr>
        <p:blipFill>
          <a:blip r:embed="rId4"/>
          <a:stretch>
            <a:fillRect/>
          </a:stretch>
        </p:blipFill>
        <p:spPr>
          <a:xfrm>
            <a:off x="1338139" y="3671887"/>
            <a:ext cx="4876800" cy="1343025"/>
          </a:xfrm>
          <a:prstGeom prst="rect">
            <a:avLst/>
          </a:prstGeom>
        </p:spPr>
      </p:pic>
      <p:pic>
        <p:nvPicPr>
          <p:cNvPr id="4098" name="Picture 2" descr="Image result for Ti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0368" y="2692265"/>
            <a:ext cx="4431632" cy="416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our </a:t>
            </a:r>
            <a:r>
              <a:rPr lang="en-US" dirty="0" err="1"/>
              <a:t>Kunda</a:t>
            </a:r>
            <a:r>
              <a:rPr lang="en-US" dirty="0"/>
              <a:t> Island council's brown snake scenario </a:t>
            </a:r>
          </a:p>
        </p:txBody>
      </p:sp>
      <p:pic>
        <p:nvPicPr>
          <p:cNvPr id="4" name="Picture 3"/>
          <p:cNvPicPr>
            <a:picLocks noChangeAspect="1"/>
          </p:cNvPicPr>
          <p:nvPr/>
        </p:nvPicPr>
        <p:blipFill>
          <a:blip r:embed="rId2"/>
          <a:stretch>
            <a:fillRect/>
          </a:stretch>
        </p:blipFill>
        <p:spPr>
          <a:xfrm>
            <a:off x="4800599" y="3588252"/>
            <a:ext cx="7249527" cy="3136648"/>
          </a:xfrm>
          <a:prstGeom prst="rect">
            <a:avLst/>
          </a:prstGeom>
        </p:spPr>
      </p:pic>
      <p:sp>
        <p:nvSpPr>
          <p:cNvPr id="5" name="Rectangle 4"/>
          <p:cNvSpPr/>
          <p:nvPr/>
        </p:nvSpPr>
        <p:spPr>
          <a:xfrm>
            <a:off x="810126" y="2256292"/>
            <a:ext cx="8779041" cy="1452192"/>
          </a:xfrm>
          <a:prstGeom prst="rect">
            <a:avLst/>
          </a:prstGeom>
        </p:spPr>
        <p:txBody>
          <a:bodyPr wrap="square">
            <a:spAutoFit/>
          </a:bodyPr>
          <a:lstStyle/>
          <a:p>
            <a:pPr algn="just">
              <a:lnSpc>
                <a:spcPct val="107000"/>
              </a:lnSpc>
              <a:spcAft>
                <a:spcPts val="0"/>
              </a:spcAft>
            </a:pPr>
            <a:r>
              <a:rPr lang="en-US" sz="2800" b="1" dirty="0">
                <a:solidFill>
                  <a:srgbClr val="FFFF00"/>
                </a:solidFill>
                <a:latin typeface="Arial" panose="020B0604020202020204" pitchFamily="34" charset="0"/>
                <a:ea typeface="Times New Roman" panose="02020603050405020304" pitchFamily="18" charset="0"/>
                <a:cs typeface="Arial" panose="020B0604020202020204" pitchFamily="34" charset="0"/>
              </a:rPr>
              <a:t>is it possible to craft an objective that addresses the defined problem and also meets the SMART criteria? </a:t>
            </a:r>
            <a:endParaRPr lang="en-US" sz="3600" b="1"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9681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Council problem ?</a:t>
            </a:r>
            <a:endParaRPr lang="en-US" dirty="0"/>
          </a:p>
        </p:txBody>
      </p:sp>
      <p:pic>
        <p:nvPicPr>
          <p:cNvPr id="4" name="Picture 3"/>
          <p:cNvPicPr>
            <a:picLocks noChangeAspect="1"/>
          </p:cNvPicPr>
          <p:nvPr/>
        </p:nvPicPr>
        <p:blipFill>
          <a:blip r:embed="rId2"/>
          <a:stretch>
            <a:fillRect/>
          </a:stretch>
        </p:blipFill>
        <p:spPr>
          <a:xfrm>
            <a:off x="6220326" y="2362588"/>
            <a:ext cx="5244515" cy="4320452"/>
          </a:xfrm>
          <a:prstGeom prst="rect">
            <a:avLst/>
          </a:prstGeom>
        </p:spPr>
      </p:pic>
      <p:sp>
        <p:nvSpPr>
          <p:cNvPr id="5" name="Rectangle 4"/>
          <p:cNvSpPr/>
          <p:nvPr/>
        </p:nvSpPr>
        <p:spPr>
          <a:xfrm>
            <a:off x="232610" y="3238183"/>
            <a:ext cx="5987716" cy="1384995"/>
          </a:xfrm>
          <a:prstGeom prst="rect">
            <a:avLst/>
          </a:prstGeom>
        </p:spPr>
        <p:txBody>
          <a:bodyPr wrap="square">
            <a:spAutoFit/>
          </a:bodyPr>
          <a:lstStyle/>
          <a:p>
            <a:r>
              <a:rPr lang="en-US" sz="2800" b="1" dirty="0">
                <a:solidFill>
                  <a:srgbClr val="FFFF00"/>
                </a:solidFill>
                <a:latin typeface="Arial" panose="020B0604020202020204" pitchFamily="34" charset="0"/>
                <a:ea typeface="Times New Roman" panose="02020603050405020304" pitchFamily="18" charset="0"/>
              </a:rPr>
              <a:t>council is concerned over the increasing number of snakebite fatalities on the island. </a:t>
            </a:r>
            <a:endParaRPr lang="en-US" sz="2800" b="1" dirty="0">
              <a:solidFill>
                <a:srgbClr val="FFFF00"/>
              </a:solidFill>
            </a:endParaRPr>
          </a:p>
        </p:txBody>
      </p:sp>
      <p:sp>
        <p:nvSpPr>
          <p:cNvPr id="6" name="Left Arrow 5"/>
          <p:cNvSpPr/>
          <p:nvPr/>
        </p:nvSpPr>
        <p:spPr>
          <a:xfrm rot="2966841">
            <a:off x="3224464" y="4482359"/>
            <a:ext cx="794084" cy="866273"/>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 name="Rectangle 6"/>
          <p:cNvSpPr/>
          <p:nvPr/>
        </p:nvSpPr>
        <p:spPr>
          <a:xfrm rot="20601973">
            <a:off x="2216359" y="5255548"/>
            <a:ext cx="4802918" cy="923330"/>
          </a:xfrm>
          <a:prstGeom prst="rect">
            <a:avLst/>
          </a:prstGeom>
        </p:spPr>
        <p:style>
          <a:lnRef idx="1">
            <a:schemeClr val="dk1"/>
          </a:lnRef>
          <a:fillRef idx="3">
            <a:schemeClr val="dk1"/>
          </a:fillRef>
          <a:effectRef idx="2">
            <a:schemeClr val="dk1"/>
          </a:effectRef>
          <a:fontRef idx="minor">
            <a:schemeClr val="lt1"/>
          </a:fontRef>
        </p:style>
        <p:txBody>
          <a:bodyPr wrap="none" lIns="91440" tIns="45720" rIns="91440" bIns="45720">
            <a:spAutoFit/>
          </a:bodyPr>
          <a:lstStyle/>
          <a:p>
            <a:pPr algn="ct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Core Problem </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98123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put an objective </a:t>
            </a:r>
            <a:endParaRPr lang="en-US" dirty="0"/>
          </a:p>
        </p:txBody>
      </p:sp>
      <p:pic>
        <p:nvPicPr>
          <p:cNvPr id="4" name="Picture 3"/>
          <p:cNvPicPr>
            <a:picLocks noChangeAspect="1"/>
          </p:cNvPicPr>
          <p:nvPr/>
        </p:nvPicPr>
        <p:blipFill>
          <a:blip r:embed="rId2"/>
          <a:stretch>
            <a:fillRect/>
          </a:stretch>
        </p:blipFill>
        <p:spPr>
          <a:xfrm>
            <a:off x="317840" y="2067617"/>
            <a:ext cx="5886450" cy="1781175"/>
          </a:xfrm>
          <a:prstGeom prst="rect">
            <a:avLst/>
          </a:prstGeom>
        </p:spPr>
      </p:pic>
      <p:sp>
        <p:nvSpPr>
          <p:cNvPr id="5" name="Rectangle 4"/>
          <p:cNvSpPr/>
          <p:nvPr/>
        </p:nvSpPr>
        <p:spPr>
          <a:xfrm>
            <a:off x="1426684" y="4286845"/>
            <a:ext cx="8121134"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1-Address the core Issue</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Rectangle 5"/>
          <p:cNvSpPr/>
          <p:nvPr/>
        </p:nvSpPr>
        <p:spPr>
          <a:xfrm>
            <a:off x="1426684" y="5078414"/>
            <a:ext cx="9860392"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2-Clear and specific objective</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Rectangle 6"/>
          <p:cNvSpPr/>
          <p:nvPr/>
        </p:nvSpPr>
        <p:spPr>
          <a:xfrm>
            <a:off x="6378460" y="2733884"/>
            <a:ext cx="4993676" cy="923330"/>
          </a:xfrm>
          <a:prstGeom prst="rect">
            <a:avLst/>
          </a:prstGeom>
          <a:noFill/>
        </p:spPr>
        <p:txBody>
          <a:bodyPr wrap="none" lIns="91440" tIns="45720" rIns="91440" bIns="45720">
            <a:spAutoFit/>
          </a:bodyPr>
          <a:lstStyle/>
          <a:p>
            <a:pPr algn="ctr"/>
            <a:r>
              <a:rPr lang="en-US" sz="5400" b="1" cap="none" spc="0" dirty="0" smtClean="0">
                <a:ln w="0"/>
                <a:solidFill>
                  <a:schemeClr val="accent1"/>
                </a:solidFill>
                <a:effectLst>
                  <a:outerShdw blurRad="38100" dist="25400" dir="5400000" algn="ctr" rotWithShape="0">
                    <a:srgbClr val="6E747A">
                      <a:alpha val="43000"/>
                    </a:srgbClr>
                  </a:outerShdw>
                </a:effectLst>
              </a:rPr>
              <a:t>It is Ok ..why ?</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3"/>
          <a:stretch>
            <a:fillRect/>
          </a:stretch>
        </p:blipFill>
        <p:spPr>
          <a:xfrm>
            <a:off x="10117530" y="3698202"/>
            <a:ext cx="1469836" cy="1380212"/>
          </a:xfrm>
          <a:prstGeom prst="rect">
            <a:avLst/>
          </a:prstGeom>
        </p:spPr>
      </p:pic>
    </p:spTree>
    <p:extLst>
      <p:ext uri="{BB962C8B-B14F-4D97-AF65-F5344CB8AC3E}">
        <p14:creationId xmlns:p14="http://schemas.microsoft.com/office/powerpoint/2010/main" val="50227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OK now ???</a:t>
            </a:r>
            <a:endParaRPr lang="en-US" dirty="0"/>
          </a:p>
        </p:txBody>
      </p:sp>
      <p:pic>
        <p:nvPicPr>
          <p:cNvPr id="4" name="Picture 3"/>
          <p:cNvPicPr>
            <a:picLocks noChangeAspect="1"/>
          </p:cNvPicPr>
          <p:nvPr/>
        </p:nvPicPr>
        <p:blipFill>
          <a:blip r:embed="rId2"/>
          <a:stretch>
            <a:fillRect/>
          </a:stretch>
        </p:blipFill>
        <p:spPr>
          <a:xfrm>
            <a:off x="317840" y="2067617"/>
            <a:ext cx="5886450" cy="1781175"/>
          </a:xfrm>
          <a:prstGeom prst="rect">
            <a:avLst/>
          </a:prstGeom>
        </p:spPr>
      </p:pic>
      <p:sp>
        <p:nvSpPr>
          <p:cNvPr id="5" name="Rectangle 4"/>
          <p:cNvSpPr/>
          <p:nvPr/>
        </p:nvSpPr>
        <p:spPr>
          <a:xfrm>
            <a:off x="3661611" y="4742130"/>
            <a:ext cx="6096000" cy="138499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en-US" sz="2800" dirty="0">
                <a:solidFill>
                  <a:srgbClr val="FFFF00"/>
                </a:solidFill>
                <a:latin typeface="Arial" panose="020B0604020202020204" pitchFamily="34" charset="0"/>
                <a:ea typeface="Times New Roman" panose="02020603050405020304" pitchFamily="18" charset="0"/>
              </a:rPr>
              <a:t>Although </a:t>
            </a:r>
            <a:r>
              <a:rPr lang="en-US" sz="2800" b="1" dirty="0">
                <a:solidFill>
                  <a:srgbClr val="FFFF00"/>
                </a:solidFill>
                <a:latin typeface="Arial" panose="020B0604020202020204" pitchFamily="34" charset="0"/>
                <a:ea typeface="Times New Roman" panose="02020603050405020304" pitchFamily="18" charset="0"/>
              </a:rPr>
              <a:t>specific</a:t>
            </a:r>
            <a:r>
              <a:rPr lang="en-US" sz="2800" dirty="0">
                <a:solidFill>
                  <a:srgbClr val="FFFF00"/>
                </a:solidFill>
                <a:latin typeface="Arial" panose="020B0604020202020204" pitchFamily="34" charset="0"/>
                <a:ea typeface="Times New Roman" panose="02020603050405020304" pitchFamily="18" charset="0"/>
              </a:rPr>
              <a:t>, we need to add the remaining </a:t>
            </a:r>
            <a:r>
              <a:rPr lang="en-US" sz="2800" b="1" dirty="0">
                <a:solidFill>
                  <a:srgbClr val="FFFF00"/>
                </a:solidFill>
                <a:latin typeface="Arial" panose="020B0604020202020204" pitchFamily="34" charset="0"/>
                <a:ea typeface="Times New Roman" panose="02020603050405020304" pitchFamily="18" charset="0"/>
              </a:rPr>
              <a:t>SMART</a:t>
            </a:r>
            <a:r>
              <a:rPr lang="en-US" sz="2800" dirty="0">
                <a:solidFill>
                  <a:srgbClr val="FFFF00"/>
                </a:solidFill>
                <a:latin typeface="Arial" panose="020B0604020202020204" pitchFamily="34" charset="0"/>
                <a:ea typeface="Times New Roman" panose="02020603050405020304" pitchFamily="18" charset="0"/>
              </a:rPr>
              <a:t> filters to make this more robust,</a:t>
            </a:r>
            <a:endParaRPr lang="en-US" sz="2800" dirty="0">
              <a:solidFill>
                <a:srgbClr val="FFFF00"/>
              </a:solidFill>
            </a:endParaRPr>
          </a:p>
        </p:txBody>
      </p:sp>
      <p:sp>
        <p:nvSpPr>
          <p:cNvPr id="6" name="Left Arrow 5"/>
          <p:cNvSpPr/>
          <p:nvPr/>
        </p:nvSpPr>
        <p:spPr>
          <a:xfrm rot="2966841">
            <a:off x="5366085" y="3725715"/>
            <a:ext cx="794084" cy="866273"/>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2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need more?</a:t>
            </a:r>
            <a:endParaRPr lang="en-US" dirty="0"/>
          </a:p>
        </p:txBody>
      </p:sp>
      <p:sp>
        <p:nvSpPr>
          <p:cNvPr id="3" name="Content Placeholder 2"/>
          <p:cNvSpPr>
            <a:spLocks noGrp="1"/>
          </p:cNvSpPr>
          <p:nvPr>
            <p:ph idx="1"/>
          </p:nvPr>
        </p:nvSpPr>
        <p:spPr>
          <a:xfrm>
            <a:off x="388725" y="4863680"/>
            <a:ext cx="9613861" cy="1678182"/>
          </a:xfrm>
        </p:spPr>
        <p:txBody>
          <a:bodyPr>
            <a:noAutofit/>
          </a:bodyPr>
          <a:lstStyle/>
          <a:p>
            <a:pPr marL="0" indent="0">
              <a:buNone/>
            </a:pPr>
            <a:endParaRPr lang="en-US" sz="2800" b="1" dirty="0"/>
          </a:p>
          <a:p>
            <a:r>
              <a:rPr lang="en-US" sz="2800" b="1" dirty="0" smtClean="0"/>
              <a:t> Whether </a:t>
            </a:r>
            <a:r>
              <a:rPr lang="en-US" sz="2800" b="1" dirty="0"/>
              <a:t>the objective is </a:t>
            </a:r>
            <a:r>
              <a:rPr lang="en-US" sz="3600" b="1" dirty="0">
                <a:solidFill>
                  <a:srgbClr val="FFFF00"/>
                </a:solidFill>
              </a:rPr>
              <a:t>realistic</a:t>
            </a:r>
            <a:r>
              <a:rPr lang="en-US" sz="2800" b="1" dirty="0"/>
              <a:t> within the given </a:t>
            </a:r>
            <a:r>
              <a:rPr lang="en-US" sz="3600" b="1" dirty="0">
                <a:solidFill>
                  <a:srgbClr val="FFFF00"/>
                </a:solidFill>
              </a:rPr>
              <a:t>time frame</a:t>
            </a:r>
            <a:endParaRPr lang="en-US" sz="2800" b="1" dirty="0">
              <a:solidFill>
                <a:srgbClr val="FFFF00"/>
              </a:solidFill>
            </a:endParaRPr>
          </a:p>
        </p:txBody>
      </p:sp>
      <p:pic>
        <p:nvPicPr>
          <p:cNvPr id="4" name="Picture 3"/>
          <p:cNvPicPr>
            <a:picLocks noChangeAspect="1"/>
          </p:cNvPicPr>
          <p:nvPr/>
        </p:nvPicPr>
        <p:blipFill>
          <a:blip r:embed="rId2"/>
          <a:stretch>
            <a:fillRect/>
          </a:stretch>
        </p:blipFill>
        <p:spPr>
          <a:xfrm>
            <a:off x="10565824" y="2130642"/>
            <a:ext cx="921598" cy="769686"/>
          </a:xfrm>
          <a:prstGeom prst="rect">
            <a:avLst/>
          </a:prstGeom>
        </p:spPr>
      </p:pic>
      <p:pic>
        <p:nvPicPr>
          <p:cNvPr id="5" name="Picture 4"/>
          <p:cNvPicPr>
            <a:picLocks noChangeAspect="1"/>
          </p:cNvPicPr>
          <p:nvPr/>
        </p:nvPicPr>
        <p:blipFill>
          <a:blip r:embed="rId3"/>
          <a:stretch>
            <a:fillRect/>
          </a:stretch>
        </p:blipFill>
        <p:spPr>
          <a:xfrm>
            <a:off x="10616912" y="3953186"/>
            <a:ext cx="921598" cy="910494"/>
          </a:xfrm>
          <a:prstGeom prst="rect">
            <a:avLst/>
          </a:prstGeom>
        </p:spPr>
      </p:pic>
      <p:grpSp>
        <p:nvGrpSpPr>
          <p:cNvPr id="11" name="Group 10"/>
          <p:cNvGrpSpPr/>
          <p:nvPr/>
        </p:nvGrpSpPr>
        <p:grpSpPr>
          <a:xfrm>
            <a:off x="9980527" y="5347608"/>
            <a:ext cx="1901266" cy="853132"/>
            <a:chOff x="10145486" y="5352755"/>
            <a:chExt cx="1901266" cy="853132"/>
          </a:xfrm>
        </p:grpSpPr>
        <p:pic>
          <p:nvPicPr>
            <p:cNvPr id="6" name="Picture 5"/>
            <p:cNvPicPr>
              <a:picLocks noChangeAspect="1"/>
            </p:cNvPicPr>
            <p:nvPr/>
          </p:nvPicPr>
          <p:blipFill>
            <a:blip r:embed="rId4"/>
            <a:stretch>
              <a:fillRect/>
            </a:stretch>
          </p:blipFill>
          <p:spPr>
            <a:xfrm>
              <a:off x="10145486" y="5366517"/>
              <a:ext cx="942854" cy="839370"/>
            </a:xfrm>
            <a:prstGeom prst="rect">
              <a:avLst/>
            </a:prstGeom>
          </p:spPr>
        </p:pic>
        <p:pic>
          <p:nvPicPr>
            <p:cNvPr id="7" name="Picture 6"/>
            <p:cNvPicPr>
              <a:picLocks noChangeAspect="1"/>
            </p:cNvPicPr>
            <p:nvPr/>
          </p:nvPicPr>
          <p:blipFill>
            <a:blip r:embed="rId5"/>
            <a:stretch>
              <a:fillRect/>
            </a:stretch>
          </p:blipFill>
          <p:spPr>
            <a:xfrm>
              <a:off x="11215779" y="5352755"/>
              <a:ext cx="830973" cy="853132"/>
            </a:xfrm>
            <a:prstGeom prst="rect">
              <a:avLst/>
            </a:prstGeom>
          </p:spPr>
        </p:pic>
      </p:grpSp>
      <p:sp>
        <p:nvSpPr>
          <p:cNvPr id="8" name="Rectangle 7"/>
          <p:cNvSpPr/>
          <p:nvPr/>
        </p:nvSpPr>
        <p:spPr>
          <a:xfrm>
            <a:off x="388725" y="2146276"/>
            <a:ext cx="8998856" cy="1508105"/>
          </a:xfrm>
          <a:prstGeom prst="rect">
            <a:avLst/>
          </a:prstGeom>
        </p:spPr>
        <p:txBody>
          <a:bodyPr wrap="square">
            <a:spAutoFit/>
          </a:bodyPr>
          <a:lstStyle/>
          <a:p>
            <a:pPr marL="342900" indent="-342900">
              <a:buFont typeface="Arial" panose="020B0604020202020204" pitchFamily="34" charset="0"/>
              <a:buChar char="•"/>
            </a:pPr>
            <a:r>
              <a:rPr lang="en-US" sz="2800" b="1" dirty="0"/>
              <a:t>we need to indicate </a:t>
            </a:r>
            <a:r>
              <a:rPr lang="en-US" sz="2800" b="1" i="1" dirty="0"/>
              <a:t>what </a:t>
            </a:r>
            <a:r>
              <a:rPr lang="en-US" sz="3200" b="1" i="1" dirty="0">
                <a:solidFill>
                  <a:srgbClr val="FFFF00"/>
                </a:solidFill>
              </a:rPr>
              <a:t>level of snake bite </a:t>
            </a:r>
            <a:r>
              <a:rPr lang="en-US" sz="2800" b="1" i="1" dirty="0"/>
              <a:t>reduction we want to achieve in order for it to be </a:t>
            </a:r>
            <a:r>
              <a:rPr lang="en-US" sz="3200" b="1" dirty="0">
                <a:solidFill>
                  <a:srgbClr val="FFFF00"/>
                </a:solidFill>
              </a:rPr>
              <a:t>measurable</a:t>
            </a:r>
            <a:r>
              <a:rPr lang="en-US" sz="2800" b="1" dirty="0"/>
              <a:t>. </a:t>
            </a:r>
          </a:p>
        </p:txBody>
      </p:sp>
      <p:sp>
        <p:nvSpPr>
          <p:cNvPr id="9" name="Rectangle 8"/>
          <p:cNvSpPr/>
          <p:nvPr/>
        </p:nvSpPr>
        <p:spPr>
          <a:xfrm>
            <a:off x="388725" y="3953186"/>
            <a:ext cx="8463679" cy="1077218"/>
          </a:xfrm>
          <a:prstGeom prst="rect">
            <a:avLst/>
          </a:prstGeom>
        </p:spPr>
        <p:txBody>
          <a:bodyPr wrap="square">
            <a:spAutoFit/>
          </a:bodyPr>
          <a:lstStyle/>
          <a:p>
            <a:pPr marL="457200" indent="-457200">
              <a:buFont typeface="Arial" panose="020B0604020202020204" pitchFamily="34" charset="0"/>
              <a:buChar char="•"/>
            </a:pPr>
            <a:r>
              <a:rPr lang="en-US" sz="2800" b="1" dirty="0"/>
              <a:t>We need to consider whether the objective </a:t>
            </a:r>
            <a:r>
              <a:rPr lang="en-US" sz="3600" b="1" dirty="0">
                <a:solidFill>
                  <a:srgbClr val="FFFF00"/>
                </a:solidFill>
              </a:rPr>
              <a:t>aligns</a:t>
            </a:r>
            <a:r>
              <a:rPr lang="en-US" sz="2800" b="1" dirty="0"/>
              <a:t> with council policy </a:t>
            </a:r>
          </a:p>
        </p:txBody>
      </p:sp>
    </p:spTree>
    <p:extLst>
      <p:ext uri="{BB962C8B-B14F-4D97-AF65-F5344CB8AC3E}">
        <p14:creationId xmlns:p14="http://schemas.microsoft.com/office/powerpoint/2010/main" val="16336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smarter objective might now be set as</a:t>
            </a:r>
            <a:r>
              <a:rPr lang="en-US" b="1" dirty="0"/>
              <a:t>: </a:t>
            </a:r>
            <a:endParaRPr lang="en-US" dirty="0"/>
          </a:p>
        </p:txBody>
      </p:sp>
      <p:pic>
        <p:nvPicPr>
          <p:cNvPr id="4" name="Picture 3"/>
          <p:cNvPicPr>
            <a:picLocks noChangeAspect="1"/>
          </p:cNvPicPr>
          <p:nvPr/>
        </p:nvPicPr>
        <p:blipFill>
          <a:blip r:embed="rId2"/>
          <a:stretch>
            <a:fillRect/>
          </a:stretch>
        </p:blipFill>
        <p:spPr>
          <a:xfrm>
            <a:off x="1410606" y="2986087"/>
            <a:ext cx="9835405" cy="2703513"/>
          </a:xfrm>
          <a:prstGeom prst="rect">
            <a:avLst/>
          </a:prstGeom>
        </p:spPr>
      </p:pic>
    </p:spTree>
    <p:extLst>
      <p:ext uri="{BB962C8B-B14F-4D97-AF65-F5344CB8AC3E}">
        <p14:creationId xmlns:p14="http://schemas.microsoft.com/office/powerpoint/2010/main" val="43754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you will learn in this </a:t>
            </a:r>
            <a:r>
              <a:rPr lang="en-US" b="1" dirty="0" smtClean="0"/>
              <a:t>section</a:t>
            </a:r>
            <a:endParaRPr lang="en-US" dirty="0"/>
          </a:p>
        </p:txBody>
      </p:sp>
      <p:sp>
        <p:nvSpPr>
          <p:cNvPr id="3" name="Content Placeholder 2"/>
          <p:cNvSpPr>
            <a:spLocks noGrp="1"/>
          </p:cNvSpPr>
          <p:nvPr>
            <p:ph idx="1"/>
          </p:nvPr>
        </p:nvSpPr>
        <p:spPr>
          <a:xfrm>
            <a:off x="956092" y="3077102"/>
            <a:ext cx="9613861" cy="1988384"/>
          </a:xfrm>
        </p:spPr>
        <p:txBody>
          <a:bodyPr/>
          <a:lstStyle/>
          <a:p>
            <a:r>
              <a:rPr lang="en-US" dirty="0"/>
              <a:t>Identify risks in achieving objectives</a:t>
            </a:r>
          </a:p>
          <a:p>
            <a:r>
              <a:rPr lang="en-US" dirty="0"/>
              <a:t>Identify categories of risk, and</a:t>
            </a:r>
          </a:p>
          <a:p>
            <a:r>
              <a:rPr lang="en-US" dirty="0"/>
              <a:t>Select methods to identify risks.</a:t>
            </a:r>
          </a:p>
          <a:p>
            <a:endParaRPr lang="en-US" dirty="0"/>
          </a:p>
        </p:txBody>
      </p:sp>
    </p:spTree>
    <p:extLst>
      <p:ext uri="{BB962C8B-B14F-4D97-AF65-F5344CB8AC3E}">
        <p14:creationId xmlns:p14="http://schemas.microsoft.com/office/powerpoint/2010/main" val="177146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a:t>
            </a:r>
            <a:r>
              <a:rPr lang="en-US" b="1" dirty="0" err="1"/>
              <a:t>Kunda</a:t>
            </a:r>
            <a:r>
              <a:rPr lang="en-US" b="1" dirty="0"/>
              <a:t> Island scenario: Clarifying </a:t>
            </a:r>
            <a:r>
              <a:rPr lang="en-US" b="1" dirty="0" smtClean="0"/>
              <a:t>objectives</a:t>
            </a:r>
            <a:endParaRPr lang="en-US" dirty="0"/>
          </a:p>
        </p:txBody>
      </p:sp>
      <p:sp>
        <p:nvSpPr>
          <p:cNvPr id="3" name="Content Placeholder 2"/>
          <p:cNvSpPr>
            <a:spLocks noGrp="1"/>
          </p:cNvSpPr>
          <p:nvPr>
            <p:ph idx="1"/>
          </p:nvPr>
        </p:nvSpPr>
        <p:spPr/>
        <p:txBody>
          <a:bodyPr/>
          <a:lstStyle/>
          <a:p>
            <a:r>
              <a:rPr lang="en-US" b="1" dirty="0" err="1"/>
              <a:t>Kunda</a:t>
            </a:r>
            <a:r>
              <a:rPr lang="en-US" b="1" dirty="0"/>
              <a:t> Island (Part 2): Importance of clarifying project objectives</a:t>
            </a:r>
          </a:p>
          <a:p>
            <a:endParaRPr lang="en-US" dirty="0"/>
          </a:p>
        </p:txBody>
      </p:sp>
    </p:spTree>
    <p:extLst>
      <p:ext uri="{BB962C8B-B14F-4D97-AF65-F5344CB8AC3E}">
        <p14:creationId xmlns:p14="http://schemas.microsoft.com/office/powerpoint/2010/main" val="148486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02_KundaCouncel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69849" y="1070656"/>
            <a:ext cx="8134350" cy="4572000"/>
          </a:xfrm>
          <a:prstGeom prst="rect">
            <a:avLst/>
          </a:prstGeom>
        </p:spPr>
      </p:pic>
    </p:spTree>
    <p:extLst>
      <p:ext uri="{BB962C8B-B14F-4D97-AF65-F5344CB8AC3E}">
        <p14:creationId xmlns:p14="http://schemas.microsoft.com/office/powerpoint/2010/main" val="164636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6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487" y="452437"/>
            <a:ext cx="11249025" cy="5953125"/>
          </a:xfrm>
          <a:prstGeom prst="rect">
            <a:avLst/>
          </a:prstGeom>
        </p:spPr>
      </p:pic>
    </p:spTree>
    <p:extLst>
      <p:ext uri="{BB962C8B-B14F-4D97-AF65-F5344CB8AC3E}">
        <p14:creationId xmlns:p14="http://schemas.microsoft.com/office/powerpoint/2010/main" val="70827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542" y="2775102"/>
            <a:ext cx="6840334" cy="1754326"/>
          </a:xfrm>
          <a:prstGeom prst="rect">
            <a:avLst/>
          </a:prstGeom>
        </p:spPr>
        <p:txBody>
          <a:bodyPr wrap="none">
            <a:spAutoFit/>
          </a:bodyPr>
          <a:lstStyle/>
          <a:p>
            <a:pPr algn="ctr"/>
            <a:r>
              <a:rPr lang="en-US" sz="5400" b="1" dirty="0">
                <a:solidFill>
                  <a:srgbClr val="FFC000"/>
                </a:solidFill>
                <a:latin typeface="Open Sans"/>
              </a:rPr>
              <a:t>Knowledge check 1</a:t>
            </a:r>
            <a:r>
              <a:rPr lang="en-US" sz="5400" b="1" dirty="0" smtClean="0">
                <a:solidFill>
                  <a:srgbClr val="FFC000"/>
                </a:solidFill>
                <a:latin typeface="Open Sans"/>
              </a:rPr>
              <a:t>:</a:t>
            </a:r>
          </a:p>
          <a:p>
            <a:pPr algn="ctr"/>
            <a:r>
              <a:rPr lang="en-US" sz="5400" b="1" dirty="0">
                <a:solidFill>
                  <a:srgbClr val="FFC000"/>
                </a:solidFill>
                <a:latin typeface="Open Sans"/>
              </a:rPr>
              <a:t>Risk identification </a:t>
            </a:r>
            <a:endParaRPr lang="en-US" sz="5400" b="1" dirty="0" smtClean="0">
              <a:solidFill>
                <a:srgbClr val="FFC000"/>
              </a:solidFill>
              <a:latin typeface="Open Sans"/>
            </a:endParaRPr>
          </a:p>
        </p:txBody>
      </p:sp>
    </p:spTree>
    <p:extLst>
      <p:ext uri="{BB962C8B-B14F-4D97-AF65-F5344CB8AC3E}">
        <p14:creationId xmlns:p14="http://schemas.microsoft.com/office/powerpoint/2010/main" val="384777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1</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is established when the context and objectives are set?</a:t>
            </a:r>
          </a:p>
        </p:txBody>
      </p:sp>
      <p:sp>
        <p:nvSpPr>
          <p:cNvPr id="9" name="Rectangle 8"/>
          <p:cNvSpPr/>
          <p:nvPr/>
        </p:nvSpPr>
        <p:spPr>
          <a:xfrm>
            <a:off x="2297211" y="2067100"/>
            <a:ext cx="8613596"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The situation within which the project is delivered</a:t>
            </a:r>
          </a:p>
          <a:p>
            <a:pPr marL="285750" indent="-285750">
              <a:lnSpc>
                <a:spcPct val="200000"/>
              </a:lnSpc>
              <a:buFont typeface="Arial" panose="020B0604020202020204" pitchFamily="34" charset="0"/>
              <a:buChar char="•"/>
            </a:pPr>
            <a:r>
              <a:rPr lang="en-US" sz="2000" dirty="0">
                <a:solidFill>
                  <a:srgbClr val="00B0F0"/>
                </a:solidFill>
                <a:latin typeface="Open Sans"/>
              </a:rPr>
              <a:t>The situation within which the risk management process takes place</a:t>
            </a:r>
          </a:p>
          <a:p>
            <a:pPr marL="285750" indent="-285750">
              <a:lnSpc>
                <a:spcPct val="200000"/>
              </a:lnSpc>
              <a:buFont typeface="Arial" panose="020B0604020202020204" pitchFamily="34" charset="0"/>
              <a:buChar char="•"/>
            </a:pPr>
            <a:r>
              <a:rPr lang="en-US" sz="2000" dirty="0">
                <a:solidFill>
                  <a:srgbClr val="00B0F0"/>
                </a:solidFill>
                <a:latin typeface="Open Sans"/>
              </a:rPr>
              <a:t>The situation within which the risk identification takes place </a:t>
            </a:r>
          </a:p>
          <a:p>
            <a:pPr marL="285750" indent="-285750">
              <a:lnSpc>
                <a:spcPct val="200000"/>
              </a:lnSpc>
              <a:buFont typeface="Arial" panose="020B0604020202020204" pitchFamily="34" charset="0"/>
              <a:buChar char="•"/>
            </a:pPr>
            <a:r>
              <a:rPr lang="en-US" sz="2000" dirty="0">
                <a:solidFill>
                  <a:srgbClr val="00B0F0"/>
                </a:solidFill>
                <a:latin typeface="Open Sans"/>
              </a:rPr>
              <a:t>The situation within which the project is executed</a:t>
            </a:r>
          </a:p>
        </p:txBody>
      </p:sp>
      <p:pic>
        <p:nvPicPr>
          <p:cNvPr id="11" name="Picture 10"/>
          <p:cNvPicPr>
            <a:picLocks noChangeAspect="1"/>
          </p:cNvPicPr>
          <p:nvPr/>
        </p:nvPicPr>
        <p:blipFill>
          <a:blip r:embed="rId2"/>
          <a:stretch>
            <a:fillRect/>
          </a:stretch>
        </p:blipFill>
        <p:spPr>
          <a:xfrm>
            <a:off x="1947353" y="2842015"/>
            <a:ext cx="342089" cy="365413"/>
          </a:xfrm>
          <a:prstGeom prst="rect">
            <a:avLst/>
          </a:prstGeom>
        </p:spPr>
      </p:pic>
    </p:spTree>
    <p:extLst>
      <p:ext uri="{BB962C8B-B14F-4D97-AF65-F5344CB8AC3E}">
        <p14:creationId xmlns:p14="http://schemas.microsoft.com/office/powerpoint/2010/main" val="287680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2</a:t>
            </a:r>
            <a:endParaRPr lang="en-US" sz="2800" b="1" i="0" u="sng" dirty="0">
              <a:solidFill>
                <a:srgbClr val="C00000"/>
              </a:solidFill>
              <a:effectLst/>
              <a:latin typeface="Open Sans"/>
            </a:endParaRPr>
          </a:p>
        </p:txBody>
      </p:sp>
      <p:sp>
        <p:nvSpPr>
          <p:cNvPr id="3" name="Rectangle 2"/>
          <p:cNvSpPr/>
          <p:nvPr/>
        </p:nvSpPr>
        <p:spPr>
          <a:xfrm>
            <a:off x="707853" y="703321"/>
            <a:ext cx="9892988" cy="2308324"/>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The most effective technique to use in setting objectives for the risk management process is by using the SMART acronym. SMART stands for Specific, Measurable, Aligned, Realistic and </a:t>
            </a:r>
            <a:r>
              <a:rPr lang="en-US" sz="2400" b="1" dirty="0" err="1">
                <a:solidFill>
                  <a:schemeClr val="bg1"/>
                </a:solidFill>
              </a:rPr>
              <a:t>Timebound</a:t>
            </a:r>
            <a:r>
              <a:rPr lang="en-US" sz="2400" b="1" dirty="0">
                <a:solidFill>
                  <a:schemeClr val="bg1"/>
                </a:solidFill>
              </a:rPr>
              <a:t>.</a:t>
            </a:r>
          </a:p>
          <a:p>
            <a:pPr marL="342900" indent="-342900">
              <a:buFont typeface="Arial" panose="020B0604020202020204" pitchFamily="34" charset="0"/>
              <a:buChar char="•"/>
            </a:pPr>
            <a:r>
              <a:rPr lang="en-US" sz="2400" b="1" dirty="0">
                <a:solidFill>
                  <a:schemeClr val="bg1"/>
                </a:solidFill>
              </a:rPr>
              <a:t>Which of the following is an example of a SMART target for the </a:t>
            </a:r>
            <a:r>
              <a:rPr lang="en-US" sz="2400" b="1" dirty="0" err="1">
                <a:solidFill>
                  <a:schemeClr val="bg1"/>
                </a:solidFill>
              </a:rPr>
              <a:t>Kunda</a:t>
            </a:r>
            <a:r>
              <a:rPr lang="en-US" sz="2400" b="1" dirty="0">
                <a:solidFill>
                  <a:schemeClr val="bg1"/>
                </a:solidFill>
              </a:rPr>
              <a:t> Island scenario involving brown snakes?</a:t>
            </a:r>
          </a:p>
        </p:txBody>
      </p:sp>
      <p:sp>
        <p:nvSpPr>
          <p:cNvPr id="9" name="Rectangle 8"/>
          <p:cNvSpPr/>
          <p:nvPr/>
        </p:nvSpPr>
        <p:spPr>
          <a:xfrm>
            <a:off x="1371456" y="3091730"/>
            <a:ext cx="9105398"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Reduce the number of snake bites in </a:t>
            </a:r>
            <a:r>
              <a:rPr lang="en-US" sz="2000" dirty="0" err="1">
                <a:solidFill>
                  <a:srgbClr val="00B0F0"/>
                </a:solidFill>
                <a:latin typeface="Open Sans"/>
              </a:rPr>
              <a:t>Kunda</a:t>
            </a:r>
            <a:r>
              <a:rPr lang="en-US" sz="2000" dirty="0">
                <a:solidFill>
                  <a:srgbClr val="00B0F0"/>
                </a:solidFill>
                <a:latin typeface="Open Sans"/>
              </a:rPr>
              <a:t> through education</a:t>
            </a:r>
          </a:p>
          <a:p>
            <a:pPr marL="285750" indent="-285750">
              <a:lnSpc>
                <a:spcPct val="200000"/>
              </a:lnSpc>
              <a:buFont typeface="Arial" panose="020B0604020202020204" pitchFamily="34" charset="0"/>
              <a:buChar char="•"/>
            </a:pPr>
            <a:r>
              <a:rPr lang="en-US" sz="2000" dirty="0">
                <a:solidFill>
                  <a:srgbClr val="00B0F0"/>
                </a:solidFill>
                <a:latin typeface="Open Sans"/>
              </a:rPr>
              <a:t>Reduce the number of snake bites in </a:t>
            </a:r>
            <a:r>
              <a:rPr lang="en-US" sz="2000" dirty="0" err="1">
                <a:solidFill>
                  <a:srgbClr val="00B0F0"/>
                </a:solidFill>
                <a:latin typeface="Open Sans"/>
              </a:rPr>
              <a:t>Kunda</a:t>
            </a:r>
            <a:r>
              <a:rPr lang="en-US" sz="2000" dirty="0">
                <a:solidFill>
                  <a:srgbClr val="00B0F0"/>
                </a:solidFill>
                <a:latin typeface="Open Sans"/>
              </a:rPr>
              <a:t> within 3 months</a:t>
            </a:r>
          </a:p>
          <a:p>
            <a:pPr marL="285750" indent="-285750">
              <a:lnSpc>
                <a:spcPct val="200000"/>
              </a:lnSpc>
              <a:buFont typeface="Arial" panose="020B0604020202020204" pitchFamily="34" charset="0"/>
              <a:buChar char="•"/>
            </a:pPr>
            <a:r>
              <a:rPr lang="en-US" sz="2000" dirty="0">
                <a:solidFill>
                  <a:srgbClr val="00B0F0"/>
                </a:solidFill>
                <a:latin typeface="Open Sans"/>
              </a:rPr>
              <a:t>Reduce the number of snake bites in </a:t>
            </a:r>
            <a:r>
              <a:rPr lang="en-US" sz="2000" dirty="0" err="1">
                <a:solidFill>
                  <a:srgbClr val="00B0F0"/>
                </a:solidFill>
                <a:latin typeface="Open Sans"/>
              </a:rPr>
              <a:t>Kunda</a:t>
            </a:r>
            <a:r>
              <a:rPr lang="en-US" sz="2000" dirty="0">
                <a:solidFill>
                  <a:srgbClr val="00B0F0"/>
                </a:solidFill>
                <a:latin typeface="Open Sans"/>
              </a:rPr>
              <a:t> by 40%</a:t>
            </a:r>
          </a:p>
          <a:p>
            <a:pPr marL="285750" indent="-285750">
              <a:lnSpc>
                <a:spcPct val="200000"/>
              </a:lnSpc>
              <a:buFont typeface="Arial" panose="020B0604020202020204" pitchFamily="34" charset="0"/>
              <a:buChar char="•"/>
            </a:pPr>
            <a:r>
              <a:rPr lang="en-US" sz="2000" dirty="0">
                <a:solidFill>
                  <a:srgbClr val="00B0F0"/>
                </a:solidFill>
                <a:latin typeface="Open Sans"/>
              </a:rPr>
              <a:t>Reduce the number of snake bites in </a:t>
            </a:r>
            <a:r>
              <a:rPr lang="en-US" sz="2000" dirty="0" err="1">
                <a:solidFill>
                  <a:srgbClr val="00B0F0"/>
                </a:solidFill>
                <a:latin typeface="Open Sans"/>
              </a:rPr>
              <a:t>Kunda</a:t>
            </a:r>
            <a:r>
              <a:rPr lang="en-US" sz="2000" dirty="0">
                <a:solidFill>
                  <a:srgbClr val="00B0F0"/>
                </a:solidFill>
                <a:latin typeface="Open Sans"/>
              </a:rPr>
              <a:t> by 40% within 3 months </a:t>
            </a:r>
          </a:p>
        </p:txBody>
      </p:sp>
      <p:pic>
        <p:nvPicPr>
          <p:cNvPr id="11" name="Picture 10"/>
          <p:cNvPicPr>
            <a:picLocks noChangeAspect="1"/>
          </p:cNvPicPr>
          <p:nvPr/>
        </p:nvPicPr>
        <p:blipFill>
          <a:blip r:embed="rId2"/>
          <a:stretch>
            <a:fillRect/>
          </a:stretch>
        </p:blipFill>
        <p:spPr>
          <a:xfrm>
            <a:off x="974541" y="5116019"/>
            <a:ext cx="342089" cy="365413"/>
          </a:xfrm>
          <a:prstGeom prst="rect">
            <a:avLst/>
          </a:prstGeom>
        </p:spPr>
      </p:pic>
      <p:sp>
        <p:nvSpPr>
          <p:cNvPr id="7" name="Rectangle 6"/>
          <p:cNvSpPr/>
          <p:nvPr/>
        </p:nvSpPr>
        <p:spPr>
          <a:xfrm>
            <a:off x="6497592" y="2909670"/>
            <a:ext cx="5553694" cy="2308324"/>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Reducing the number of snake bites in </a:t>
            </a:r>
            <a:r>
              <a:rPr lang="en-US" dirty="0" err="1"/>
              <a:t>Kunda</a:t>
            </a:r>
            <a:r>
              <a:rPr lang="en-US" dirty="0"/>
              <a:t> by 40% over 3 months is a SMART objective. It is specific in what it intends to achieve. It can be measured - the reduction is 40% - and it is aligned to the problem that has been determined in the area. It is realistic, and can be measured over a period of 3 months.</a:t>
            </a:r>
          </a:p>
        </p:txBody>
      </p:sp>
    </p:spTree>
    <p:extLst>
      <p:ext uri="{BB962C8B-B14F-4D97-AF65-F5344CB8AC3E}">
        <p14:creationId xmlns:p14="http://schemas.microsoft.com/office/powerpoint/2010/main" val="207562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1624" y="2832749"/>
            <a:ext cx="10352514"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2:Why risk identification?</a:t>
            </a:r>
          </a:p>
        </p:txBody>
      </p:sp>
    </p:spTree>
    <p:extLst>
      <p:ext uri="{BB962C8B-B14F-4D97-AF65-F5344CB8AC3E}">
        <p14:creationId xmlns:p14="http://schemas.microsoft.com/office/powerpoint/2010/main" val="325057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Identification</a:t>
            </a:r>
            <a:endParaRPr lang="en-US" dirty="0"/>
          </a:p>
        </p:txBody>
      </p:sp>
      <p:pic>
        <p:nvPicPr>
          <p:cNvPr id="4" name="Picture 3"/>
          <p:cNvPicPr>
            <a:picLocks noChangeAspect="1"/>
          </p:cNvPicPr>
          <p:nvPr/>
        </p:nvPicPr>
        <p:blipFill>
          <a:blip r:embed="rId2"/>
          <a:stretch>
            <a:fillRect/>
          </a:stretch>
        </p:blipFill>
        <p:spPr>
          <a:xfrm>
            <a:off x="578519" y="2620126"/>
            <a:ext cx="10553700" cy="3133725"/>
          </a:xfrm>
          <a:prstGeom prst="rect">
            <a:avLst/>
          </a:prstGeom>
        </p:spPr>
      </p:pic>
    </p:spTree>
    <p:extLst>
      <p:ext uri="{BB962C8B-B14F-4D97-AF65-F5344CB8AC3E}">
        <p14:creationId xmlns:p14="http://schemas.microsoft.com/office/powerpoint/2010/main" val="89069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84" y="765259"/>
            <a:ext cx="9613861" cy="1080938"/>
          </a:xfrm>
        </p:spPr>
        <p:txBody>
          <a:bodyPr/>
          <a:lstStyle/>
          <a:p>
            <a:r>
              <a:rPr lang="en-US" dirty="0"/>
              <a:t>Key questions </a:t>
            </a:r>
            <a:r>
              <a:rPr lang="en-US" dirty="0" smtClean="0"/>
              <a:t>in </a:t>
            </a:r>
            <a:r>
              <a:rPr lang="en-US" dirty="0"/>
              <a:t>the risk identification stage </a:t>
            </a:r>
          </a:p>
        </p:txBody>
      </p:sp>
      <p:pic>
        <p:nvPicPr>
          <p:cNvPr id="4" name="Picture 3"/>
          <p:cNvPicPr>
            <a:picLocks noChangeAspect="1"/>
          </p:cNvPicPr>
          <p:nvPr/>
        </p:nvPicPr>
        <p:blipFill>
          <a:blip r:embed="rId2"/>
          <a:stretch>
            <a:fillRect/>
          </a:stretch>
        </p:blipFill>
        <p:spPr>
          <a:xfrm>
            <a:off x="1434363" y="2427120"/>
            <a:ext cx="8105775" cy="752475"/>
          </a:xfrm>
          <a:prstGeom prst="rect">
            <a:avLst/>
          </a:prstGeom>
        </p:spPr>
      </p:pic>
      <p:pic>
        <p:nvPicPr>
          <p:cNvPr id="5" name="Picture 4"/>
          <p:cNvPicPr>
            <a:picLocks noChangeAspect="1"/>
          </p:cNvPicPr>
          <p:nvPr/>
        </p:nvPicPr>
        <p:blipFill>
          <a:blip r:embed="rId3"/>
          <a:stretch>
            <a:fillRect/>
          </a:stretch>
        </p:blipFill>
        <p:spPr>
          <a:xfrm>
            <a:off x="1434363" y="3179595"/>
            <a:ext cx="9925050" cy="866775"/>
          </a:xfrm>
          <a:prstGeom prst="rect">
            <a:avLst/>
          </a:prstGeom>
        </p:spPr>
      </p:pic>
      <p:pic>
        <p:nvPicPr>
          <p:cNvPr id="6" name="Picture 5"/>
          <p:cNvPicPr>
            <a:picLocks noChangeAspect="1"/>
          </p:cNvPicPr>
          <p:nvPr/>
        </p:nvPicPr>
        <p:blipFill>
          <a:blip r:embed="rId4"/>
          <a:stretch>
            <a:fillRect/>
          </a:stretch>
        </p:blipFill>
        <p:spPr>
          <a:xfrm>
            <a:off x="1434364" y="4046370"/>
            <a:ext cx="9925050" cy="1257300"/>
          </a:xfrm>
          <a:prstGeom prst="rect">
            <a:avLst/>
          </a:prstGeom>
        </p:spPr>
      </p:pic>
    </p:spTree>
    <p:extLst>
      <p:ext uri="{BB962C8B-B14F-4D97-AF65-F5344CB8AC3E}">
        <p14:creationId xmlns:p14="http://schemas.microsoft.com/office/powerpoint/2010/main" val="355439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identification in achieving </a:t>
            </a:r>
            <a:r>
              <a:rPr lang="en-US" b="1" dirty="0" smtClean="0"/>
              <a:t>objectives</a:t>
            </a:r>
            <a:endParaRPr lang="en-US" dirty="0"/>
          </a:p>
        </p:txBody>
      </p:sp>
      <p:pic>
        <p:nvPicPr>
          <p:cNvPr id="4" name="Picture 3"/>
          <p:cNvPicPr>
            <a:picLocks noChangeAspect="1"/>
          </p:cNvPicPr>
          <p:nvPr/>
        </p:nvPicPr>
        <p:blipFill>
          <a:blip r:embed="rId2"/>
          <a:stretch>
            <a:fillRect/>
          </a:stretch>
        </p:blipFill>
        <p:spPr>
          <a:xfrm>
            <a:off x="554456" y="2355431"/>
            <a:ext cx="10553700" cy="3133725"/>
          </a:xfrm>
          <a:prstGeom prst="rect">
            <a:avLst/>
          </a:prstGeom>
        </p:spPr>
      </p:pic>
    </p:spTree>
    <p:extLst>
      <p:ext uri="{BB962C8B-B14F-4D97-AF65-F5344CB8AC3E}">
        <p14:creationId xmlns:p14="http://schemas.microsoft.com/office/powerpoint/2010/main" val="31176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start …. Problem Definition </a:t>
            </a:r>
            <a:endParaRPr lang="en-US" dirty="0"/>
          </a:p>
        </p:txBody>
      </p:sp>
    </p:spTree>
    <p:extLst>
      <p:ext uri="{BB962C8B-B14F-4D97-AF65-F5344CB8AC3E}">
        <p14:creationId xmlns:p14="http://schemas.microsoft.com/office/powerpoint/2010/main" val="47362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03_Risk Canva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9089" y="976730"/>
            <a:ext cx="8134350" cy="4572000"/>
          </a:xfrm>
          <a:prstGeom prst="rect">
            <a:avLst/>
          </a:prstGeom>
        </p:spPr>
      </p:pic>
    </p:spTree>
    <p:extLst>
      <p:ext uri="{BB962C8B-B14F-4D97-AF65-F5344CB8AC3E}">
        <p14:creationId xmlns:p14="http://schemas.microsoft.com/office/powerpoint/2010/main" val="429309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Identification :</a:t>
            </a:r>
            <a:endParaRPr lang="en-US" dirty="0"/>
          </a:p>
        </p:txBody>
      </p:sp>
      <p:sp>
        <p:nvSpPr>
          <p:cNvPr id="3" name="Content Placeholder 2"/>
          <p:cNvSpPr>
            <a:spLocks noGrp="1"/>
          </p:cNvSpPr>
          <p:nvPr>
            <p:ph idx="1"/>
          </p:nvPr>
        </p:nvSpPr>
        <p:spPr/>
        <p:txBody>
          <a:bodyPr/>
          <a:lstStyle/>
          <a:p>
            <a:r>
              <a:rPr lang="en-US" dirty="0"/>
              <a:t>The concept of risk identification may seem quite easy and </a:t>
            </a:r>
            <a:r>
              <a:rPr lang="en-US" dirty="0" smtClean="0"/>
              <a:t>straightforward</a:t>
            </a:r>
          </a:p>
          <a:p>
            <a:pPr marL="0" indent="0">
              <a:buNone/>
            </a:pPr>
            <a:endParaRPr lang="en-US" dirty="0" smtClean="0"/>
          </a:p>
          <a:p>
            <a:r>
              <a:rPr lang="en-US" dirty="0" smtClean="0"/>
              <a:t>if </a:t>
            </a:r>
            <a:r>
              <a:rPr lang="en-US" dirty="0"/>
              <a:t>this is rushed and a process is not followed in identifying risks for your project, it can contribute to lost opportunities or failure of the process as a whole</a:t>
            </a:r>
          </a:p>
        </p:txBody>
      </p:sp>
      <p:pic>
        <p:nvPicPr>
          <p:cNvPr id="1026" name="Picture 2" descr="Image result for Opportunity l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785" y="4485034"/>
            <a:ext cx="3777752" cy="21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4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8597" y="5103077"/>
            <a:ext cx="9067802"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en-US" sz="3200" b="1" dirty="0">
                <a:solidFill>
                  <a:srgbClr val="3C3C3C"/>
                </a:solidFill>
                <a:latin typeface="Arial" panose="020B0604020202020204" pitchFamily="34" charset="0"/>
                <a:ea typeface="Times New Roman" panose="02020603050405020304" pitchFamily="18" charset="0"/>
              </a:rPr>
              <a:t>So what do we mean when we say that you need to identify risks for your project?</a:t>
            </a:r>
            <a:endParaRPr lang="en-US" sz="3200" dirty="0"/>
          </a:p>
        </p:txBody>
      </p:sp>
      <p:pic>
        <p:nvPicPr>
          <p:cNvPr id="2050" name="Picture 2" descr="Image result for Identify r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779" y="591278"/>
            <a:ext cx="4675438" cy="4511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2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28306" y="2899611"/>
            <a:ext cx="8047376" cy="3646570"/>
          </a:xfrm>
          <a:prstGeom prst="rect">
            <a:avLst/>
          </a:prstGeom>
        </p:spPr>
      </p:pic>
      <p:sp>
        <p:nvSpPr>
          <p:cNvPr id="3" name="Rectangle 2"/>
          <p:cNvSpPr/>
          <p:nvPr/>
        </p:nvSpPr>
        <p:spPr>
          <a:xfrm>
            <a:off x="268705" y="120316"/>
            <a:ext cx="10295021" cy="267765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en-US" sz="2800" dirty="0" smtClean="0">
                <a:solidFill>
                  <a:srgbClr val="3C3C3C"/>
                </a:solidFill>
                <a:latin typeface="Arial" panose="020B0604020202020204" pitchFamily="34" charset="0"/>
                <a:ea typeface="Times New Roman" panose="02020603050405020304" pitchFamily="18" charset="0"/>
              </a:rPr>
              <a:t>It </a:t>
            </a:r>
            <a:r>
              <a:rPr lang="en-US" sz="2800" dirty="0">
                <a:solidFill>
                  <a:srgbClr val="3C3C3C"/>
                </a:solidFill>
                <a:latin typeface="Arial" panose="020B0604020202020204" pitchFamily="34" charset="0"/>
                <a:ea typeface="Times New Roman" panose="02020603050405020304" pitchFamily="18" charset="0"/>
              </a:rPr>
              <a:t>is a systematic and detailed approach to ensuring that as many risks as possible are identified with the collaboration of stakeholders to ensure that they can be analyzed and responded to appropriately</a:t>
            </a:r>
            <a:endParaRPr lang="en-US" sz="2800" dirty="0"/>
          </a:p>
        </p:txBody>
      </p:sp>
    </p:spTree>
    <p:extLst>
      <p:ext uri="{BB962C8B-B14F-4D97-AF65-F5344CB8AC3E}">
        <p14:creationId xmlns:p14="http://schemas.microsoft.com/office/powerpoint/2010/main" val="94669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158" y="760573"/>
            <a:ext cx="7936832" cy="127785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lnSpc>
                <a:spcPct val="107000"/>
              </a:lnSpc>
              <a:spcAft>
                <a:spcPts val="0"/>
              </a:spcAft>
            </a:pPr>
            <a:r>
              <a:rPr lang="en-US" sz="2400" dirty="0">
                <a:solidFill>
                  <a:srgbClr val="3C3C3C"/>
                </a:solidFill>
                <a:latin typeface="Arial" panose="020B0604020202020204" pitchFamily="34" charset="0"/>
                <a:ea typeface="Times New Roman" panose="02020603050405020304" pitchFamily="18" charset="0"/>
                <a:cs typeface="Arial" panose="020B0604020202020204" pitchFamily="34" charset="0"/>
              </a:rPr>
              <a:t>When identifying risk, you need </a:t>
            </a:r>
            <a:r>
              <a:rPr lang="en-US" sz="2400" dirty="0" smtClean="0">
                <a:solidFill>
                  <a:srgbClr val="3C3C3C"/>
                </a:solidFill>
                <a:latin typeface="Arial" panose="020B0604020202020204" pitchFamily="34" charset="0"/>
                <a:ea typeface="Times New Roman" panose="02020603050405020304" pitchFamily="18" charset="0"/>
                <a:cs typeface="Arial" panose="020B0604020202020204" pitchFamily="34" charset="0"/>
              </a:rPr>
              <a:t>provide </a:t>
            </a:r>
            <a:r>
              <a:rPr lang="en-US" sz="2400" dirty="0">
                <a:solidFill>
                  <a:srgbClr val="3C3C3C"/>
                </a:solidFill>
                <a:latin typeface="Arial" panose="020B0604020202020204" pitchFamily="34" charset="0"/>
                <a:ea typeface="Times New Roman" panose="02020603050405020304" pitchFamily="18" charset="0"/>
                <a:cs typeface="Arial" panose="020B0604020202020204" pitchFamily="34" charset="0"/>
              </a:rPr>
              <a:t>a clear and in-depth description of the potential risk, and how it might impact on the project. </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074" name="Picture 2" descr="Image result for Identify risk"/>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28982" y="2249904"/>
            <a:ext cx="4260015" cy="426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60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9589" y="512892"/>
            <a:ext cx="3393878"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Example :</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4098" name="Picture 2" descr="Image result for construction pro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02" y="2382253"/>
            <a:ext cx="4645025" cy="3483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5951370" y="998072"/>
            <a:ext cx="3609975" cy="876300"/>
          </a:xfrm>
          <a:prstGeom prst="rect">
            <a:avLst/>
          </a:prstGeom>
        </p:spPr>
      </p:pic>
      <p:cxnSp>
        <p:nvCxnSpPr>
          <p:cNvPr id="5" name="Straight Connector 4"/>
          <p:cNvCxnSpPr/>
          <p:nvPr/>
        </p:nvCxnSpPr>
        <p:spPr>
          <a:xfrm>
            <a:off x="5610386" y="1314795"/>
            <a:ext cx="4804475" cy="242853"/>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pic>
        <p:nvPicPr>
          <p:cNvPr id="8" name="Picture 7"/>
          <p:cNvPicPr>
            <a:picLocks noChangeAspect="1"/>
          </p:cNvPicPr>
          <p:nvPr/>
        </p:nvPicPr>
        <p:blipFill>
          <a:blip r:embed="rId4"/>
          <a:stretch>
            <a:fillRect/>
          </a:stretch>
        </p:blipFill>
        <p:spPr>
          <a:xfrm>
            <a:off x="5634041" y="2476124"/>
            <a:ext cx="5867400" cy="2800350"/>
          </a:xfrm>
          <a:prstGeom prst="rect">
            <a:avLst/>
          </a:prstGeom>
        </p:spPr>
      </p:pic>
      <p:sp>
        <p:nvSpPr>
          <p:cNvPr id="9" name="Rectangle 8"/>
          <p:cNvSpPr/>
          <p:nvPr/>
        </p:nvSpPr>
        <p:spPr>
          <a:xfrm>
            <a:off x="3782352" y="5733285"/>
            <a:ext cx="7948010" cy="923330"/>
          </a:xfrm>
          <a:prstGeom prst="rect">
            <a:avLst/>
          </a:prstGeom>
        </p:spPr>
        <p:style>
          <a:lnRef idx="1">
            <a:schemeClr val="accent1"/>
          </a:lnRef>
          <a:fillRef idx="2">
            <a:schemeClr val="accent1"/>
          </a:fillRef>
          <a:effectRef idx="1">
            <a:schemeClr val="accent1"/>
          </a:effectRef>
          <a:fontRef idx="minor">
            <a:schemeClr val="dk1"/>
          </a:fontRef>
        </p:style>
        <p:txBody>
          <a:bodyPr wrap="non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What is the difference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4984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9506" y="1022135"/>
            <a:ext cx="3609975" cy="876300"/>
          </a:xfrm>
          <a:prstGeom prst="rect">
            <a:avLst/>
          </a:prstGeom>
        </p:spPr>
      </p:pic>
      <p:cxnSp>
        <p:nvCxnSpPr>
          <p:cNvPr id="3" name="Straight Connector 2"/>
          <p:cNvCxnSpPr/>
          <p:nvPr/>
        </p:nvCxnSpPr>
        <p:spPr>
          <a:xfrm>
            <a:off x="328522" y="1338858"/>
            <a:ext cx="4804475" cy="242853"/>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pic>
        <p:nvPicPr>
          <p:cNvPr id="4" name="Picture 3"/>
          <p:cNvPicPr>
            <a:picLocks noChangeAspect="1"/>
          </p:cNvPicPr>
          <p:nvPr/>
        </p:nvPicPr>
        <p:blipFill>
          <a:blip r:embed="rId3"/>
          <a:stretch>
            <a:fillRect/>
          </a:stretch>
        </p:blipFill>
        <p:spPr>
          <a:xfrm>
            <a:off x="448430" y="3613666"/>
            <a:ext cx="5867400" cy="2800350"/>
          </a:xfrm>
          <a:prstGeom prst="rect">
            <a:avLst/>
          </a:prstGeom>
        </p:spPr>
      </p:pic>
      <p:grpSp>
        <p:nvGrpSpPr>
          <p:cNvPr id="8" name="Group 7"/>
          <p:cNvGrpSpPr/>
          <p:nvPr/>
        </p:nvGrpSpPr>
        <p:grpSpPr>
          <a:xfrm>
            <a:off x="4279481" y="417790"/>
            <a:ext cx="4278295" cy="1453266"/>
            <a:chOff x="4265561" y="250733"/>
            <a:chExt cx="4278295" cy="1453266"/>
          </a:xfrm>
        </p:grpSpPr>
        <p:sp>
          <p:nvSpPr>
            <p:cNvPr id="6" name="Oval 5"/>
            <p:cNvSpPr/>
            <p:nvPr/>
          </p:nvSpPr>
          <p:spPr>
            <a:xfrm>
              <a:off x="4910318" y="250733"/>
              <a:ext cx="3633538" cy="14532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3200" dirty="0">
                  <a:solidFill>
                    <a:srgbClr val="FFFF00"/>
                  </a:solidFill>
                  <a:latin typeface="Arial" panose="020B0604020202020204" pitchFamily="34" charset="0"/>
                  <a:ea typeface="Times New Roman" panose="02020603050405020304" pitchFamily="18" charset="0"/>
                </a:rPr>
                <a:t>a statement</a:t>
              </a:r>
              <a:endParaRPr lang="en-US" sz="3200" dirty="0">
                <a:solidFill>
                  <a:srgbClr val="FFFF00"/>
                </a:solidFill>
              </a:endParaRPr>
            </a:p>
          </p:txBody>
        </p:sp>
        <p:sp>
          <p:nvSpPr>
            <p:cNvPr id="7" name="Left Arrow 6"/>
            <p:cNvSpPr/>
            <p:nvPr/>
          </p:nvSpPr>
          <p:spPr>
            <a:xfrm rot="21043192">
              <a:off x="4265561" y="722293"/>
              <a:ext cx="1259116" cy="665090"/>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9" name="Group 8"/>
          <p:cNvGrpSpPr/>
          <p:nvPr/>
        </p:nvGrpSpPr>
        <p:grpSpPr>
          <a:xfrm>
            <a:off x="6315830" y="2606941"/>
            <a:ext cx="5366832" cy="3629526"/>
            <a:chOff x="4265561" y="-1189642"/>
            <a:chExt cx="5366832" cy="3629526"/>
          </a:xfrm>
        </p:grpSpPr>
        <p:sp>
          <p:nvSpPr>
            <p:cNvPr id="10" name="Oval 9"/>
            <p:cNvSpPr/>
            <p:nvPr/>
          </p:nvSpPr>
          <p:spPr>
            <a:xfrm>
              <a:off x="5341632" y="-1189642"/>
              <a:ext cx="4290761" cy="362952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3200" dirty="0"/>
                <a:t>detailed description in terms of </a:t>
              </a:r>
              <a:r>
                <a:rPr lang="en-US" sz="3200" b="1" dirty="0">
                  <a:solidFill>
                    <a:srgbClr val="FF0000"/>
                  </a:solidFill>
                </a:rPr>
                <a:t>cause</a:t>
              </a:r>
              <a:r>
                <a:rPr lang="en-US" sz="3200" dirty="0"/>
                <a:t> and </a:t>
              </a:r>
              <a:r>
                <a:rPr lang="en-US" sz="3200" b="1" dirty="0">
                  <a:solidFill>
                    <a:srgbClr val="FF0000"/>
                  </a:solidFill>
                </a:rPr>
                <a:t>effect</a:t>
              </a:r>
              <a:r>
                <a:rPr lang="en-US" sz="3200" dirty="0"/>
                <a:t> relationship.</a:t>
              </a:r>
              <a:endParaRPr lang="en-US" sz="3200" dirty="0">
                <a:solidFill>
                  <a:srgbClr val="FFFF00"/>
                </a:solidFill>
              </a:endParaRPr>
            </a:p>
          </p:txBody>
        </p:sp>
        <p:sp>
          <p:nvSpPr>
            <p:cNvPr id="11" name="Left Arrow 10"/>
            <p:cNvSpPr/>
            <p:nvPr/>
          </p:nvSpPr>
          <p:spPr>
            <a:xfrm rot="21043192">
              <a:off x="4265561" y="722293"/>
              <a:ext cx="1259116" cy="665090"/>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194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1+#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8457" y="2648984"/>
            <a:ext cx="8316686" cy="3650216"/>
          </a:xfrm>
          <a:prstGeom prst="rect">
            <a:avLst/>
          </a:prstGeom>
        </p:spPr>
      </p:pic>
      <p:sp>
        <p:nvSpPr>
          <p:cNvPr id="3" name="Rectangle 2"/>
          <p:cNvSpPr/>
          <p:nvPr/>
        </p:nvSpPr>
        <p:spPr>
          <a:xfrm>
            <a:off x="507999" y="398307"/>
            <a:ext cx="8897258" cy="1692771"/>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3200" dirty="0">
                <a:solidFill>
                  <a:srgbClr val="FFFF00"/>
                </a:solidFill>
                <a:latin typeface="Arial" panose="020B0604020202020204" pitchFamily="34" charset="0"/>
                <a:ea typeface="Times New Roman" panose="02020603050405020304" pitchFamily="18" charset="0"/>
              </a:rPr>
              <a:t>A key failing of project managers in risk identification is often the lack of description in terms of the </a:t>
            </a:r>
            <a:r>
              <a:rPr lang="en-US" sz="4000" b="1" dirty="0">
                <a:solidFill>
                  <a:srgbClr val="FF0000"/>
                </a:solidFill>
                <a:latin typeface="Arial" panose="020B0604020202020204" pitchFamily="34" charset="0"/>
                <a:ea typeface="Times New Roman" panose="02020603050405020304" pitchFamily="18" charset="0"/>
              </a:rPr>
              <a:t>cause-effect</a:t>
            </a:r>
            <a:r>
              <a:rPr lang="en-US" sz="3200" dirty="0">
                <a:solidFill>
                  <a:srgbClr val="FFFF00"/>
                </a:solidFill>
                <a:latin typeface="Arial" panose="020B0604020202020204" pitchFamily="34" charset="0"/>
                <a:ea typeface="Times New Roman" panose="02020603050405020304" pitchFamily="18" charset="0"/>
              </a:rPr>
              <a:t> linkage. </a:t>
            </a:r>
            <a:endParaRPr lang="en-US" sz="3200" dirty="0">
              <a:solidFill>
                <a:srgbClr val="FFFF00"/>
              </a:solidFill>
            </a:endParaRPr>
          </a:p>
        </p:txBody>
      </p:sp>
    </p:spTree>
    <p:extLst>
      <p:ext uri="{BB962C8B-B14F-4D97-AF65-F5344CB8AC3E}">
        <p14:creationId xmlns:p14="http://schemas.microsoft.com/office/powerpoint/2010/main" val="90512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how to identify ris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571" y="1742550"/>
            <a:ext cx="6023429" cy="45778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0809" y="819220"/>
            <a:ext cx="7595820" cy="923330"/>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5400" b="1" cap="none" spc="50" dirty="0" smtClean="0">
                <a:ln w="0"/>
                <a:solidFill>
                  <a:schemeClr val="bg1"/>
                </a:solidFill>
                <a:effectLst>
                  <a:innerShdw blurRad="63500" dist="50800" dir="13500000">
                    <a:srgbClr val="000000">
                      <a:alpha val="50000"/>
                    </a:srgbClr>
                  </a:innerShdw>
                </a:effectLst>
              </a:rPr>
              <a:t>How to identify risk ?</a:t>
            </a:r>
            <a:endParaRPr lang="en-US" sz="5400" b="1" cap="none" spc="50" dirty="0">
              <a:ln w="0"/>
              <a:solidFill>
                <a:schemeClr val="bg1"/>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6961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4742" y="507778"/>
            <a:ext cx="7866743"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3200" dirty="0">
                <a:solidFill>
                  <a:srgbClr val="3C3C3C"/>
                </a:solidFill>
                <a:latin typeface="Arial" panose="020B0604020202020204" pitchFamily="34" charset="0"/>
                <a:ea typeface="Times New Roman" panose="02020603050405020304" pitchFamily="18" charset="0"/>
              </a:rPr>
              <a:t>Risks needs to be identified in the early phases of the project</a:t>
            </a:r>
            <a:endParaRPr lang="en-US" sz="3200" dirty="0"/>
          </a:p>
        </p:txBody>
      </p:sp>
      <p:pic>
        <p:nvPicPr>
          <p:cNvPr id="3" name="Picture 2"/>
          <p:cNvPicPr>
            <a:picLocks noChangeAspect="1"/>
          </p:cNvPicPr>
          <p:nvPr/>
        </p:nvPicPr>
        <p:blipFill>
          <a:blip r:embed="rId2"/>
          <a:stretch>
            <a:fillRect/>
          </a:stretch>
        </p:blipFill>
        <p:spPr>
          <a:xfrm>
            <a:off x="2540000" y="1915660"/>
            <a:ext cx="9075510" cy="4751534"/>
          </a:xfrm>
          <a:prstGeom prst="rect">
            <a:avLst/>
          </a:prstGeom>
        </p:spPr>
      </p:pic>
    </p:spTree>
    <p:extLst>
      <p:ext uri="{BB962C8B-B14F-4D97-AF65-F5344CB8AC3E}">
        <p14:creationId xmlns:p14="http://schemas.microsoft.com/office/powerpoint/2010/main" val="93344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00055"/>
            <a:ext cx="11372850" cy="1057275"/>
          </a:xfrm>
          <a:prstGeom prst="rect">
            <a:avLst/>
          </a:prstGeom>
        </p:spPr>
      </p:pic>
      <p:sp>
        <p:nvSpPr>
          <p:cNvPr id="5" name="Rectangle 4"/>
          <p:cNvSpPr/>
          <p:nvPr/>
        </p:nvSpPr>
        <p:spPr>
          <a:xfrm>
            <a:off x="0" y="0"/>
            <a:ext cx="3869970" cy="40011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2000" b="0" cap="none" spc="0" dirty="0" smtClean="0">
                <a:ln w="0"/>
                <a:solidFill>
                  <a:schemeClr val="accent1"/>
                </a:solidFill>
                <a:effectLst>
                  <a:outerShdw blurRad="38100" dist="25400" dir="5400000" algn="ctr" rotWithShape="0">
                    <a:srgbClr val="6E747A">
                      <a:alpha val="43000"/>
                    </a:srgbClr>
                  </a:outerShdw>
                </a:effectLst>
              </a:rPr>
              <a:t>From Course: 6 Sigma definition</a:t>
            </a:r>
            <a:endParaRPr lang="en-US" sz="2000" b="0" cap="none" spc="0" dirty="0">
              <a:ln w="0"/>
              <a:solidFill>
                <a:schemeClr val="accent1"/>
              </a:solidFill>
              <a:effectLst>
                <a:outerShdw blurRad="38100" dist="25400" dir="5400000" algn="ctr" rotWithShape="0">
                  <a:srgbClr val="6E747A">
                    <a:alpha val="43000"/>
                  </a:srgbClr>
                </a:outerShdw>
              </a:effectLst>
            </a:endParaRPr>
          </a:p>
        </p:txBody>
      </p:sp>
      <p:pic>
        <p:nvPicPr>
          <p:cNvPr id="6" name="Picture 5"/>
          <p:cNvPicPr>
            <a:picLocks noChangeAspect="1"/>
          </p:cNvPicPr>
          <p:nvPr/>
        </p:nvPicPr>
        <p:blipFill>
          <a:blip r:embed="rId3"/>
          <a:stretch>
            <a:fillRect/>
          </a:stretch>
        </p:blipFill>
        <p:spPr>
          <a:xfrm>
            <a:off x="394238" y="2108301"/>
            <a:ext cx="2476500" cy="3571875"/>
          </a:xfrm>
          <a:prstGeom prst="rect">
            <a:avLst/>
          </a:prstGeom>
        </p:spPr>
      </p:pic>
      <p:pic>
        <p:nvPicPr>
          <p:cNvPr id="7" name="Picture 6"/>
          <p:cNvPicPr>
            <a:picLocks noChangeAspect="1"/>
          </p:cNvPicPr>
          <p:nvPr/>
        </p:nvPicPr>
        <p:blipFill>
          <a:blip r:embed="rId4"/>
          <a:stretch>
            <a:fillRect/>
          </a:stretch>
        </p:blipFill>
        <p:spPr>
          <a:xfrm>
            <a:off x="2870738" y="2379301"/>
            <a:ext cx="6143625" cy="2781300"/>
          </a:xfrm>
          <a:prstGeom prst="rect">
            <a:avLst/>
          </a:prstGeom>
        </p:spPr>
      </p:pic>
      <p:pic>
        <p:nvPicPr>
          <p:cNvPr id="8" name="Picture 7"/>
          <p:cNvPicPr>
            <a:picLocks noChangeAspect="1"/>
          </p:cNvPicPr>
          <p:nvPr/>
        </p:nvPicPr>
        <p:blipFill>
          <a:blip r:embed="rId5"/>
          <a:stretch>
            <a:fillRect/>
          </a:stretch>
        </p:blipFill>
        <p:spPr>
          <a:xfrm>
            <a:off x="9014363" y="2379301"/>
            <a:ext cx="2562225" cy="2457450"/>
          </a:xfrm>
          <a:prstGeom prst="rect">
            <a:avLst/>
          </a:prstGeom>
        </p:spPr>
      </p:pic>
      <p:sp>
        <p:nvSpPr>
          <p:cNvPr id="9" name="Rectangle 8"/>
          <p:cNvSpPr/>
          <p:nvPr/>
        </p:nvSpPr>
        <p:spPr>
          <a:xfrm>
            <a:off x="2818" y="6151231"/>
            <a:ext cx="11367215" cy="523220"/>
          </a:xfrm>
          <a:prstGeom prst="rect">
            <a:avLst/>
          </a:prstGeom>
          <a:noFill/>
        </p:spPr>
        <p:txBody>
          <a:bodyPr wrap="none" lIns="91440" tIns="45720" rIns="91440" bIns="45720">
            <a:spAutoFit/>
          </a:bodyPr>
          <a:lstStyle/>
          <a:p>
            <a:pPr algn="ctr"/>
            <a:r>
              <a:rPr lang="en-US" sz="2800" b="1" spc="50" dirty="0" smtClean="0">
                <a:ln w="0"/>
                <a:solidFill>
                  <a:schemeClr val="bg2"/>
                </a:solidFill>
                <a:effectLst>
                  <a:innerShdw blurRad="63500" dist="50800" dir="13500000">
                    <a:srgbClr val="000000">
                      <a:alpha val="50000"/>
                    </a:srgbClr>
                  </a:innerShdw>
                </a:effectLst>
              </a:rPr>
              <a:t>Customer complain of burnt cookies. So where is the problem ?</a:t>
            </a:r>
            <a:endParaRPr lang="en-US" sz="2800" b="1" cap="none" spc="50" dirty="0">
              <a:ln w="0"/>
              <a:solidFill>
                <a:schemeClr val="bg2"/>
              </a:solidFill>
              <a:effectLst>
                <a:innerShdw blurRad="63500" dist="50800" dir="13500000">
                  <a:srgbClr val="000000">
                    <a:alpha val="50000"/>
                  </a:srgbClr>
                </a:innerShdw>
              </a:effectLst>
            </a:endParaRPr>
          </a:p>
        </p:txBody>
      </p:sp>
      <p:pic>
        <p:nvPicPr>
          <p:cNvPr id="10" name="Picture 9"/>
          <p:cNvPicPr>
            <a:picLocks noChangeAspect="1"/>
          </p:cNvPicPr>
          <p:nvPr/>
        </p:nvPicPr>
        <p:blipFill>
          <a:blip r:embed="rId6"/>
          <a:stretch>
            <a:fillRect/>
          </a:stretch>
        </p:blipFill>
        <p:spPr>
          <a:xfrm>
            <a:off x="8128538" y="4425026"/>
            <a:ext cx="885825" cy="447675"/>
          </a:xfrm>
          <a:prstGeom prst="rect">
            <a:avLst/>
          </a:prstGeom>
        </p:spPr>
      </p:pic>
      <p:pic>
        <p:nvPicPr>
          <p:cNvPr id="11" name="Picture 10"/>
          <p:cNvPicPr>
            <a:picLocks noChangeAspect="1"/>
          </p:cNvPicPr>
          <p:nvPr/>
        </p:nvPicPr>
        <p:blipFill>
          <a:blip r:embed="rId7"/>
          <a:stretch>
            <a:fillRect/>
          </a:stretch>
        </p:blipFill>
        <p:spPr>
          <a:xfrm>
            <a:off x="7019371" y="2526540"/>
            <a:ext cx="1552079" cy="1007074"/>
          </a:xfrm>
          <a:prstGeom prst="rect">
            <a:avLst/>
          </a:prstGeom>
        </p:spPr>
      </p:pic>
      <p:pic>
        <p:nvPicPr>
          <p:cNvPr id="12" name="Picture 11"/>
          <p:cNvPicPr>
            <a:picLocks noChangeAspect="1"/>
          </p:cNvPicPr>
          <p:nvPr/>
        </p:nvPicPr>
        <p:blipFill>
          <a:blip r:embed="rId8"/>
          <a:stretch>
            <a:fillRect/>
          </a:stretch>
        </p:blipFill>
        <p:spPr>
          <a:xfrm>
            <a:off x="9457276" y="4816633"/>
            <a:ext cx="2033587" cy="1390666"/>
          </a:xfrm>
          <a:prstGeom prst="rect">
            <a:avLst/>
          </a:prstGeom>
        </p:spPr>
      </p:pic>
      <p:pic>
        <p:nvPicPr>
          <p:cNvPr id="13" name="Picture 12"/>
          <p:cNvPicPr>
            <a:picLocks noChangeAspect="1"/>
          </p:cNvPicPr>
          <p:nvPr/>
        </p:nvPicPr>
        <p:blipFill>
          <a:blip r:embed="rId9"/>
          <a:stretch>
            <a:fillRect/>
          </a:stretch>
        </p:blipFill>
        <p:spPr>
          <a:xfrm>
            <a:off x="928688" y="1231944"/>
            <a:ext cx="9010650" cy="1228725"/>
          </a:xfrm>
          <a:prstGeom prst="rect">
            <a:avLst/>
          </a:prstGeom>
        </p:spPr>
      </p:pic>
    </p:spTree>
    <p:extLst>
      <p:ext uri="{BB962C8B-B14F-4D97-AF65-F5344CB8AC3E}">
        <p14:creationId xmlns:p14="http://schemas.microsoft.com/office/powerpoint/2010/main" val="113885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source of r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60" y="3909895"/>
            <a:ext cx="4909912" cy="25717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source of 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571" y="3909895"/>
            <a:ext cx="5496832" cy="27071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5860" y="1117378"/>
            <a:ext cx="9564914"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3200" dirty="0">
                <a:solidFill>
                  <a:srgbClr val="3C3C3C"/>
                </a:solidFill>
                <a:latin typeface="Arial" panose="020B0604020202020204" pitchFamily="34" charset="0"/>
                <a:ea typeface="Times New Roman" panose="02020603050405020304" pitchFamily="18" charset="0"/>
              </a:rPr>
              <a:t>it is important that you not only identify all of the potential risks, but the </a:t>
            </a:r>
            <a:r>
              <a:rPr lang="en-US" sz="3200" b="1" dirty="0">
                <a:solidFill>
                  <a:srgbClr val="FF0000"/>
                </a:solidFill>
                <a:latin typeface="Arial" panose="020B0604020202020204" pitchFamily="34" charset="0"/>
                <a:ea typeface="Times New Roman" panose="02020603050405020304" pitchFamily="18" charset="0"/>
              </a:rPr>
              <a:t>sources</a:t>
            </a:r>
            <a:r>
              <a:rPr lang="en-US" sz="3200" dirty="0">
                <a:solidFill>
                  <a:srgbClr val="3C3C3C"/>
                </a:solidFill>
                <a:latin typeface="Arial" panose="020B0604020202020204" pitchFamily="34" charset="0"/>
                <a:ea typeface="Times New Roman" panose="02020603050405020304" pitchFamily="18" charset="0"/>
              </a:rPr>
              <a:t> of the risks as well</a:t>
            </a:r>
            <a:endParaRPr lang="en-US" sz="3200" dirty="0"/>
          </a:p>
        </p:txBody>
      </p:sp>
    </p:spTree>
    <p:extLst>
      <p:ext uri="{BB962C8B-B14F-4D97-AF65-F5344CB8AC3E}">
        <p14:creationId xmlns:p14="http://schemas.microsoft.com/office/powerpoint/2010/main" val="379012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503" y="164549"/>
            <a:ext cx="3393878"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Example :</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8198" name="Picture 6" descr="Image result for Constr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17" y="1299708"/>
            <a:ext cx="4762500" cy="316230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5297714" y="642507"/>
            <a:ext cx="6448116" cy="1949863"/>
            <a:chOff x="5297714" y="642507"/>
            <a:chExt cx="6448116" cy="1949863"/>
          </a:xfrm>
        </p:grpSpPr>
        <p:sp>
          <p:nvSpPr>
            <p:cNvPr id="8" name="Rectangle 7"/>
            <p:cNvSpPr/>
            <p:nvPr/>
          </p:nvSpPr>
          <p:spPr>
            <a:xfrm>
              <a:off x="5297714" y="1392041"/>
              <a:ext cx="6448116"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2400" dirty="0">
                  <a:solidFill>
                    <a:srgbClr val="FFFF00"/>
                  </a:solidFill>
                  <a:latin typeface="Arial" panose="020B0604020202020204" pitchFamily="34" charset="0"/>
                  <a:ea typeface="Times New Roman" panose="02020603050405020304" pitchFamily="18" charset="0"/>
                </a:rPr>
                <a:t>t</a:t>
              </a:r>
              <a:r>
                <a:rPr lang="en-US" sz="2400" i="1" dirty="0">
                  <a:solidFill>
                    <a:srgbClr val="FFFF00"/>
                  </a:solidFill>
                  <a:latin typeface="Arial" panose="020B0604020202020204" pitchFamily="34" charset="0"/>
                  <a:ea typeface="Times New Roman" panose="02020603050405020304" pitchFamily="18" charset="0"/>
                </a:rPr>
                <a:t>he building plans have not been approved, and this will delay the commencement of the project</a:t>
              </a:r>
              <a:r>
                <a:rPr lang="en-US" sz="2400" dirty="0">
                  <a:solidFill>
                    <a:srgbClr val="FFFF00"/>
                  </a:solidFill>
                  <a:latin typeface="Arial" panose="020B0604020202020204" pitchFamily="34" charset="0"/>
                  <a:ea typeface="Times New Roman" panose="02020603050405020304" pitchFamily="18" charset="0"/>
                </a:rPr>
                <a:t>.</a:t>
              </a:r>
              <a:endParaRPr lang="en-US" sz="2400" dirty="0">
                <a:solidFill>
                  <a:srgbClr val="FFFF00"/>
                </a:solidFill>
              </a:endParaRPr>
            </a:p>
          </p:txBody>
        </p:sp>
        <p:grpSp>
          <p:nvGrpSpPr>
            <p:cNvPr id="11" name="Group 10"/>
            <p:cNvGrpSpPr/>
            <p:nvPr/>
          </p:nvGrpSpPr>
          <p:grpSpPr>
            <a:xfrm>
              <a:off x="5512456" y="642507"/>
              <a:ext cx="2040342" cy="673494"/>
              <a:chOff x="5341257" y="626214"/>
              <a:chExt cx="2040342" cy="673494"/>
            </a:xfrm>
          </p:grpSpPr>
          <p:sp>
            <p:nvSpPr>
              <p:cNvPr id="12" name="Oval 11"/>
              <p:cNvSpPr/>
              <p:nvPr/>
            </p:nvSpPr>
            <p:spPr>
              <a:xfrm>
                <a:off x="5341257" y="626214"/>
                <a:ext cx="2032000" cy="6734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74282" y="821751"/>
                <a:ext cx="1907317" cy="369332"/>
              </a:xfrm>
              <a:prstGeom prst="rect">
                <a:avLst/>
              </a:prstGeom>
            </p:spPr>
            <p:txBody>
              <a:bodyPr wrap="none">
                <a:spAutoFit/>
              </a:bodyPr>
              <a:lstStyle/>
              <a:p>
                <a:r>
                  <a:rPr lang="en-US" b="1" dirty="0">
                    <a:solidFill>
                      <a:srgbClr val="FFFF00"/>
                    </a:solidFill>
                    <a:latin typeface="Arial" panose="020B0604020202020204" pitchFamily="34" charset="0"/>
                    <a:ea typeface="Times New Roman" panose="02020603050405020304" pitchFamily="18" charset="0"/>
                  </a:rPr>
                  <a:t>A potential risk </a:t>
                </a:r>
                <a:endParaRPr lang="en-US" b="1" dirty="0">
                  <a:solidFill>
                    <a:srgbClr val="FFFF00"/>
                  </a:solidFill>
                </a:endParaRPr>
              </a:p>
            </p:txBody>
          </p:sp>
        </p:grpSp>
      </p:grpSp>
      <p:grpSp>
        <p:nvGrpSpPr>
          <p:cNvPr id="16" name="Group 15"/>
          <p:cNvGrpSpPr/>
          <p:nvPr/>
        </p:nvGrpSpPr>
        <p:grpSpPr>
          <a:xfrm>
            <a:off x="2693632" y="3047883"/>
            <a:ext cx="9272164" cy="3672739"/>
            <a:chOff x="2693632" y="3047883"/>
            <a:chExt cx="9272164" cy="3672739"/>
          </a:xfrm>
        </p:grpSpPr>
        <p:grpSp>
          <p:nvGrpSpPr>
            <p:cNvPr id="7" name="Group 6"/>
            <p:cNvGrpSpPr/>
            <p:nvPr/>
          </p:nvGrpSpPr>
          <p:grpSpPr>
            <a:xfrm>
              <a:off x="5297714" y="3047883"/>
              <a:ext cx="2032000" cy="673494"/>
              <a:chOff x="5341257" y="626214"/>
              <a:chExt cx="2032000" cy="673494"/>
            </a:xfrm>
          </p:grpSpPr>
          <p:sp>
            <p:nvSpPr>
              <p:cNvPr id="6" name="Oval 5"/>
              <p:cNvSpPr/>
              <p:nvPr/>
            </p:nvSpPr>
            <p:spPr>
              <a:xfrm>
                <a:off x="5341257" y="626214"/>
                <a:ext cx="2032000" cy="6734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598075" y="778295"/>
                <a:ext cx="1518364" cy="369332"/>
              </a:xfrm>
              <a:prstGeom prst="rect">
                <a:avLst/>
              </a:prstGeom>
            </p:spPr>
            <p:txBody>
              <a:bodyPr wrap="none">
                <a:spAutoFit/>
              </a:bodyPr>
              <a:lstStyle/>
              <a:p>
                <a:r>
                  <a:rPr lang="en-US" b="1" dirty="0" smtClean="0">
                    <a:solidFill>
                      <a:srgbClr val="FFFF00"/>
                    </a:solidFill>
                    <a:latin typeface="Arial" panose="020B0604020202020204" pitchFamily="34" charset="0"/>
                    <a:ea typeface="Times New Roman" panose="02020603050405020304" pitchFamily="18" charset="0"/>
                  </a:rPr>
                  <a:t>Risk Source</a:t>
                </a:r>
                <a:endParaRPr lang="en-US" b="1" dirty="0">
                  <a:solidFill>
                    <a:srgbClr val="FFFF00"/>
                  </a:solidFill>
                </a:endParaRPr>
              </a:p>
            </p:txBody>
          </p:sp>
        </p:grpSp>
        <p:pic>
          <p:nvPicPr>
            <p:cNvPr id="8200" name="Picture 8" descr="Image result for archit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456" y="3721377"/>
              <a:ext cx="3250746" cy="21682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714267" y="4080755"/>
              <a:ext cx="1677061" cy="461665"/>
            </a:xfrm>
            <a:prstGeom prst="rect">
              <a:avLst/>
            </a:prstGeom>
            <a:noFill/>
          </p:spPr>
          <p:txBody>
            <a:bodyPr wrap="none" lIns="91440" tIns="45720" rIns="91440" bIns="45720">
              <a:spAutoFit/>
            </a:bodyPr>
            <a:lstStyle/>
            <a:p>
              <a:pPr algn="ctr"/>
              <a:r>
                <a:rPr lang="en-US" sz="2400" b="1" cap="none" spc="50" dirty="0" smtClean="0">
                  <a:ln w="0"/>
                  <a:solidFill>
                    <a:schemeClr val="bg2"/>
                  </a:solidFill>
                  <a:effectLst>
                    <a:innerShdw blurRad="63500" dist="50800" dir="13500000">
                      <a:srgbClr val="000000">
                        <a:alpha val="50000"/>
                      </a:srgbClr>
                    </a:innerShdw>
                  </a:effectLst>
                </a:rPr>
                <a:t>Architect </a:t>
              </a:r>
              <a:endParaRPr lang="en-US" sz="2400" b="1" cap="none" spc="50" dirty="0">
                <a:ln w="0"/>
                <a:solidFill>
                  <a:schemeClr val="bg2"/>
                </a:solidFill>
                <a:effectLst>
                  <a:innerShdw blurRad="63500" dist="50800" dir="13500000">
                    <a:srgbClr val="000000">
                      <a:alpha val="50000"/>
                    </a:srgbClr>
                  </a:innerShdw>
                </a:effectLst>
              </a:endParaRPr>
            </a:p>
          </p:txBody>
        </p:sp>
        <p:sp>
          <p:nvSpPr>
            <p:cNvPr id="14" name="Rectangle 13"/>
            <p:cNvSpPr/>
            <p:nvPr/>
          </p:nvSpPr>
          <p:spPr>
            <a:xfrm>
              <a:off x="2693632" y="5889625"/>
              <a:ext cx="9272164" cy="830997"/>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2400" dirty="0">
                  <a:solidFill>
                    <a:srgbClr val="FFFF00"/>
                  </a:solidFill>
                  <a:latin typeface="Arial" panose="020B0604020202020204" pitchFamily="34" charset="0"/>
                  <a:ea typeface="Times New Roman" panose="02020603050405020304" pitchFamily="18" charset="0"/>
                </a:rPr>
                <a:t>their responsibility to ensure that plans are submitted and approved by the necessary authorities prior to construction commencing</a:t>
              </a:r>
            </a:p>
          </p:txBody>
        </p:sp>
      </p:grpSp>
    </p:spTree>
    <p:extLst>
      <p:ext uri="{BB962C8B-B14F-4D97-AF65-F5344CB8AC3E}">
        <p14:creationId xmlns:p14="http://schemas.microsoft.com/office/powerpoint/2010/main" val="318088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500"/>
                                        <p:tgtEl>
                                          <p:spTgt spid="8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9975" y="774702"/>
            <a:ext cx="8777740" cy="12779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07000"/>
              </a:lnSpc>
              <a:spcAft>
                <a:spcPts val="0"/>
              </a:spcAft>
            </a:pPr>
            <a:r>
              <a:rPr lang="en-US" sz="3600" dirty="0">
                <a:solidFill>
                  <a:schemeClr val="bg1"/>
                </a:solidFill>
                <a:latin typeface="Arial" panose="020B0604020202020204" pitchFamily="34" charset="0"/>
                <a:ea typeface="Times New Roman" panose="02020603050405020304" pitchFamily="18" charset="0"/>
                <a:cs typeface="Arial" panose="020B0604020202020204" pitchFamily="34" charset="0"/>
              </a:rPr>
              <a:t>So where do we get information regarding the potential risks of a project? </a:t>
            </a:r>
            <a:endParaRPr lang="en-US"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9218" name="Picture 2" descr="Image result fo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714" y="2052616"/>
            <a:ext cx="4572001" cy="457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56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72936" y="902153"/>
            <a:ext cx="9410700" cy="5314950"/>
          </a:xfrm>
          <a:prstGeom prst="rect">
            <a:avLst/>
          </a:prstGeom>
        </p:spPr>
      </p:pic>
    </p:spTree>
    <p:extLst>
      <p:ext uri="{BB962C8B-B14F-4D97-AF65-F5344CB8AC3E}">
        <p14:creationId xmlns:p14="http://schemas.microsoft.com/office/powerpoint/2010/main" val="372542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3547" y="1591438"/>
            <a:ext cx="8408453" cy="5266562"/>
          </a:xfrm>
          <a:prstGeom prst="rect">
            <a:avLst/>
          </a:prstGeom>
        </p:spPr>
      </p:pic>
      <p:sp>
        <p:nvSpPr>
          <p:cNvPr id="3" name="Rectangle 2"/>
          <p:cNvSpPr/>
          <p:nvPr/>
        </p:nvSpPr>
        <p:spPr>
          <a:xfrm>
            <a:off x="0" y="0"/>
            <a:ext cx="9608457" cy="164660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07000"/>
              </a:lnSpc>
              <a:spcAft>
                <a:spcPts val="0"/>
              </a:spcAft>
            </a:pPr>
            <a:r>
              <a:rPr lang="en-US" sz="3200" dirty="0">
                <a:solidFill>
                  <a:srgbClr val="3C3C3C"/>
                </a:solidFill>
                <a:latin typeface="Arial" panose="020B0604020202020204" pitchFamily="34" charset="0"/>
                <a:ea typeface="Times New Roman" panose="02020603050405020304" pitchFamily="18" charset="0"/>
                <a:cs typeface="Arial" panose="020B0604020202020204" pitchFamily="34" charset="0"/>
              </a:rPr>
              <a:t>a good strategy is to draw on all key </a:t>
            </a:r>
            <a:r>
              <a:rPr lang="en-US" sz="3200" b="1" dirty="0">
                <a:solidFill>
                  <a:srgbClr val="FF0000"/>
                </a:solidFill>
                <a:latin typeface="Arial" panose="020B0604020202020204" pitchFamily="34" charset="0"/>
                <a:ea typeface="Times New Roman" panose="02020603050405020304" pitchFamily="18" charset="0"/>
                <a:cs typeface="Arial" panose="020B0604020202020204" pitchFamily="34" charset="0"/>
              </a:rPr>
              <a:t>internal</a:t>
            </a:r>
            <a:r>
              <a:rPr lang="en-US" sz="3200" dirty="0">
                <a:solidFill>
                  <a:srgbClr val="3C3C3C"/>
                </a:solidFill>
                <a:latin typeface="Arial" panose="020B0604020202020204" pitchFamily="34" charset="0"/>
                <a:ea typeface="Times New Roman" panose="02020603050405020304" pitchFamily="18" charset="0"/>
                <a:cs typeface="Arial" panose="020B0604020202020204" pitchFamily="34" charset="0"/>
              </a:rPr>
              <a:t> and </a:t>
            </a:r>
            <a:r>
              <a:rPr lang="en-US" sz="3200" b="1" dirty="0">
                <a:solidFill>
                  <a:srgbClr val="FF0000"/>
                </a:solidFill>
                <a:latin typeface="Arial" panose="020B0604020202020204" pitchFamily="34" charset="0"/>
                <a:ea typeface="Times New Roman" panose="02020603050405020304" pitchFamily="18" charset="0"/>
                <a:cs typeface="Arial" panose="020B0604020202020204" pitchFamily="34" charset="0"/>
              </a:rPr>
              <a:t>external</a:t>
            </a:r>
            <a:r>
              <a:rPr lang="en-US" sz="3200" b="1" dirty="0">
                <a:solidFill>
                  <a:srgbClr val="3C3C3C"/>
                </a:solidFill>
                <a:latin typeface="Arial" panose="020B0604020202020204" pitchFamily="34" charset="0"/>
                <a:ea typeface="Times New Roman" panose="02020603050405020304" pitchFamily="18" charset="0"/>
                <a:cs typeface="Arial" panose="020B0604020202020204" pitchFamily="34" charset="0"/>
              </a:rPr>
              <a:t> </a:t>
            </a:r>
            <a:r>
              <a:rPr lang="en-US" sz="3200" b="1" dirty="0">
                <a:solidFill>
                  <a:srgbClr val="FF0000"/>
                </a:solidFill>
                <a:latin typeface="Arial" panose="020B0604020202020204" pitchFamily="34" charset="0"/>
                <a:ea typeface="Times New Roman" panose="02020603050405020304" pitchFamily="18" charset="0"/>
                <a:cs typeface="Arial" panose="020B0604020202020204" pitchFamily="34" charset="0"/>
              </a:rPr>
              <a:t>stakeholders</a:t>
            </a:r>
            <a:r>
              <a:rPr lang="en-US" sz="3200" dirty="0">
                <a:solidFill>
                  <a:srgbClr val="3C3C3C"/>
                </a:solidFill>
                <a:latin typeface="Arial" panose="020B0604020202020204" pitchFamily="34" charset="0"/>
                <a:ea typeface="Times New Roman" panose="02020603050405020304" pitchFamily="18" charset="0"/>
                <a:cs typeface="Arial" panose="020B0604020202020204" pitchFamily="34" charset="0"/>
              </a:rPr>
              <a:t>, and obtain information from them as well as possible solutions to the risk.</a:t>
            </a:r>
            <a:endParaRPr lang="en-US" sz="4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055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pract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564368"/>
            <a:ext cx="4816474" cy="48164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1257" y="1564368"/>
            <a:ext cx="6749143" cy="156966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3200" dirty="0">
                <a:solidFill>
                  <a:srgbClr val="3C3C3C"/>
                </a:solidFill>
                <a:latin typeface="Arial" panose="020B0604020202020204" pitchFamily="34" charset="0"/>
                <a:ea typeface="Times New Roman" panose="02020603050405020304" pitchFamily="18" charset="0"/>
              </a:rPr>
              <a:t>Risk identification is a skill that improves through experience and practice</a:t>
            </a:r>
            <a:endParaRPr lang="en-US" sz="3200" dirty="0"/>
          </a:p>
        </p:txBody>
      </p:sp>
    </p:spTree>
    <p:extLst>
      <p:ext uri="{BB962C8B-B14F-4D97-AF65-F5344CB8AC3E}">
        <p14:creationId xmlns:p14="http://schemas.microsoft.com/office/powerpoint/2010/main" val="233192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0514" y="688053"/>
            <a:ext cx="9463314" cy="20621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3200" dirty="0">
                <a:solidFill>
                  <a:srgbClr val="3C3C3C"/>
                </a:solidFill>
                <a:latin typeface="Arial" panose="020B0604020202020204" pitchFamily="34" charset="0"/>
                <a:ea typeface="Times New Roman" panose="02020603050405020304" pitchFamily="18" charset="0"/>
              </a:rPr>
              <a:t>allow sufficient time to engage with a range of people with a view to gain their insights and benefit from their learning experiences into uncovering potential risk areas in your project</a:t>
            </a:r>
            <a:endParaRPr lang="en-US" sz="3200" dirty="0"/>
          </a:p>
        </p:txBody>
      </p:sp>
      <p:pic>
        <p:nvPicPr>
          <p:cNvPr id="11266" name="Picture 2" descr="Image result for pract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88" y="2750156"/>
            <a:ext cx="7180765" cy="411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4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290" name="Picture 2" descr="Image result for copy paste pro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191" y="1637256"/>
            <a:ext cx="7400656" cy="44852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68359" y="977206"/>
            <a:ext cx="7785303" cy="1077218"/>
          </a:xfrm>
          <a:prstGeom prst="rect">
            <a:avLst/>
          </a:prstGeom>
        </p:spPr>
        <p:txBody>
          <a:bodyPr wrap="square">
            <a:spAutoFit/>
          </a:bodyPr>
          <a:lstStyle/>
          <a:p>
            <a:r>
              <a:rPr lang="en-US" sz="3200" dirty="0">
                <a:solidFill>
                  <a:srgbClr val="3C3C3C"/>
                </a:solidFill>
                <a:latin typeface="Arial" panose="020B0604020202020204" pitchFamily="34" charset="0"/>
                <a:ea typeface="Times New Roman" panose="02020603050405020304" pitchFamily="18" charset="0"/>
              </a:rPr>
              <a:t>It is also possible to predict a risk based on experience from similar projects</a:t>
            </a:r>
            <a:endParaRPr lang="en-US" sz="3200" dirty="0"/>
          </a:p>
        </p:txBody>
      </p:sp>
      <p:sp>
        <p:nvSpPr>
          <p:cNvPr id="3" name="Rectangle 2"/>
          <p:cNvSpPr/>
          <p:nvPr/>
        </p:nvSpPr>
        <p:spPr>
          <a:xfrm>
            <a:off x="280735" y="5705336"/>
            <a:ext cx="8658727" cy="1077218"/>
          </a:xfrm>
          <a:prstGeom prst="rect">
            <a:avLst/>
          </a:prstGeom>
        </p:spPr>
        <p:txBody>
          <a:bodyPr wrap="square">
            <a:spAutoFit/>
          </a:bodyPr>
          <a:lstStyle/>
          <a:p>
            <a:r>
              <a:rPr lang="en-US" sz="3200" dirty="0">
                <a:solidFill>
                  <a:srgbClr val="FF0000"/>
                </a:solidFill>
                <a:latin typeface="Arial" panose="020B0604020202020204" pitchFamily="34" charset="0"/>
                <a:ea typeface="Times New Roman" panose="02020603050405020304" pitchFamily="18" charset="0"/>
              </a:rPr>
              <a:t>Always remember that no two projects are exactly the same</a:t>
            </a:r>
          </a:p>
        </p:txBody>
      </p:sp>
    </p:spTree>
    <p:extLst>
      <p:ext uri="{BB962C8B-B14F-4D97-AF65-F5344CB8AC3E}">
        <p14:creationId xmlns:p14="http://schemas.microsoft.com/office/powerpoint/2010/main" val="74954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4" name="Picture 2" descr="Image result for hidden r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175" y="1570129"/>
            <a:ext cx="7828714" cy="48329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89941" y="862243"/>
            <a:ext cx="9409948" cy="707886"/>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4000" dirty="0">
                <a:solidFill>
                  <a:srgbClr val="3C3C3C"/>
                </a:solidFill>
                <a:latin typeface="Arial" panose="020B0604020202020204" pitchFamily="34" charset="0"/>
                <a:ea typeface="Times New Roman" panose="02020603050405020304" pitchFamily="18" charset="0"/>
              </a:rPr>
              <a:t>risks aren't always immediately apparent</a:t>
            </a:r>
            <a:endParaRPr lang="en-US" sz="4000" dirty="0"/>
          </a:p>
        </p:txBody>
      </p:sp>
    </p:spTree>
    <p:extLst>
      <p:ext uri="{BB962C8B-B14F-4D97-AF65-F5344CB8AC3E}">
        <p14:creationId xmlns:p14="http://schemas.microsoft.com/office/powerpoint/2010/main" val="302566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338" name="Picture 2" descr="Image result for continuous monito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101" y="2255921"/>
            <a:ext cx="3976437" cy="39764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81421" y="932482"/>
            <a:ext cx="7685117" cy="1323439"/>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4000" dirty="0">
                <a:solidFill>
                  <a:srgbClr val="3C3C3C"/>
                </a:solidFill>
                <a:latin typeface="Arial" panose="020B0604020202020204" pitchFamily="34" charset="0"/>
                <a:ea typeface="Times New Roman" panose="02020603050405020304" pitchFamily="18" charset="0"/>
              </a:rPr>
              <a:t>risk identification is a continuous </a:t>
            </a:r>
            <a:endParaRPr lang="en-US" sz="4000" dirty="0" smtClean="0">
              <a:solidFill>
                <a:srgbClr val="3C3C3C"/>
              </a:solidFill>
              <a:latin typeface="Arial" panose="020B0604020202020204" pitchFamily="34" charset="0"/>
              <a:ea typeface="Times New Roman" panose="02020603050405020304" pitchFamily="18" charset="0"/>
            </a:endParaRPr>
          </a:p>
          <a:p>
            <a:r>
              <a:rPr lang="en-US" sz="4000" dirty="0" smtClean="0">
                <a:solidFill>
                  <a:srgbClr val="3C3C3C"/>
                </a:solidFill>
                <a:latin typeface="Arial" panose="020B0604020202020204" pitchFamily="34" charset="0"/>
                <a:ea typeface="Times New Roman" panose="02020603050405020304" pitchFamily="18" charset="0"/>
              </a:rPr>
              <a:t>monitoring </a:t>
            </a:r>
            <a:r>
              <a:rPr lang="en-US" sz="4000" dirty="0">
                <a:solidFill>
                  <a:srgbClr val="3C3C3C"/>
                </a:solidFill>
                <a:latin typeface="Arial" panose="020B0604020202020204" pitchFamily="34" charset="0"/>
                <a:ea typeface="Times New Roman" panose="02020603050405020304" pitchFamily="18" charset="0"/>
              </a:rPr>
              <a:t>activity</a:t>
            </a:r>
          </a:p>
        </p:txBody>
      </p:sp>
      <p:sp>
        <p:nvSpPr>
          <p:cNvPr id="2" name="Rectangle 1"/>
          <p:cNvSpPr/>
          <p:nvPr/>
        </p:nvSpPr>
        <p:spPr>
          <a:xfrm>
            <a:off x="472469" y="103819"/>
            <a:ext cx="2632452" cy="923330"/>
          </a:xfrm>
          <a:prstGeom prst="rect">
            <a:avLst/>
          </a:prstGeom>
          <a:no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And so:</a:t>
            </a: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96986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9243" y="2977891"/>
            <a:ext cx="10148933"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1:Context and objectives</a:t>
            </a:r>
          </a:p>
        </p:txBody>
      </p:sp>
    </p:spTree>
    <p:extLst>
      <p:ext uri="{BB962C8B-B14F-4D97-AF65-F5344CB8AC3E}">
        <p14:creationId xmlns:p14="http://schemas.microsoft.com/office/powerpoint/2010/main" val="4431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18947" y="651030"/>
            <a:ext cx="5809894" cy="1673150"/>
          </a:xfrm>
          <a:prstGeom prst="rect">
            <a:avLst/>
          </a:prstGeom>
        </p:spPr>
        <p:txBody>
          <a:bodyPr wrap="square">
            <a:spAutoFit/>
          </a:bodyPr>
          <a:lstStyle/>
          <a:p>
            <a:pPr algn="just">
              <a:lnSpc>
                <a:spcPct val="107000"/>
              </a:lnSpc>
              <a:spcAft>
                <a:spcPts val="0"/>
              </a:spcAft>
            </a:pPr>
            <a:r>
              <a:rPr lang="en-US" sz="3200" dirty="0">
                <a:solidFill>
                  <a:srgbClr val="3C3C3C"/>
                </a:solidFill>
                <a:latin typeface="Arial" panose="020B0604020202020204" pitchFamily="34" charset="0"/>
                <a:ea typeface="Times New Roman" panose="02020603050405020304" pitchFamily="18" charset="0"/>
                <a:cs typeface="Arial" panose="020B0604020202020204" pitchFamily="34" charset="0"/>
              </a:rPr>
              <a:t>review of risks should take place throughout all stages of the project lifecycle.</a:t>
            </a:r>
            <a:endParaRPr lang="en-US" sz="4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5362" name="Picture 2" descr="Image result for project life cycl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079" y="904875"/>
            <a:ext cx="59531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1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Categories of risk </a:t>
            </a:r>
            <a:r>
              <a:rPr lang="en-US" b="1" dirty="0" smtClean="0"/>
              <a:t>identification</a:t>
            </a:r>
            <a:endParaRPr lang="en-US" dirty="0"/>
          </a:p>
        </p:txBody>
      </p:sp>
      <p:sp>
        <p:nvSpPr>
          <p:cNvPr id="3" name="Content Placeholder 2"/>
          <p:cNvSpPr>
            <a:spLocks noGrp="1"/>
          </p:cNvSpPr>
          <p:nvPr>
            <p:ph idx="1"/>
          </p:nvPr>
        </p:nvSpPr>
        <p:spPr>
          <a:xfrm>
            <a:off x="525338" y="2201015"/>
            <a:ext cx="8479177" cy="3599316"/>
          </a:xfrm>
        </p:spPr>
        <p:txBody>
          <a:bodyPr/>
          <a:lstStyle/>
          <a:p>
            <a:r>
              <a:rPr lang="en-US" dirty="0"/>
              <a:t>To assist with this activity, it may be useful to use a </a:t>
            </a:r>
            <a:r>
              <a:rPr lang="en-US" sz="2800" b="1" dirty="0">
                <a:solidFill>
                  <a:srgbClr val="FFFF00"/>
                </a:solidFill>
              </a:rPr>
              <a:t>categorization tool </a:t>
            </a:r>
            <a:r>
              <a:rPr lang="en-US" dirty="0"/>
              <a:t>to ensure that you consider and capture various categories of risk. </a:t>
            </a:r>
            <a:endParaRPr lang="en-US" dirty="0" smtClean="0"/>
          </a:p>
          <a:p>
            <a:endParaRPr lang="en-US" dirty="0"/>
          </a:p>
          <a:p>
            <a:r>
              <a:rPr lang="en-US" dirty="0" smtClean="0"/>
              <a:t>Risk </a:t>
            </a:r>
            <a:r>
              <a:rPr lang="en-US" dirty="0"/>
              <a:t>categories should reflect common types or </a:t>
            </a:r>
            <a:r>
              <a:rPr lang="en-US" sz="2800" b="1" dirty="0">
                <a:solidFill>
                  <a:srgbClr val="FFFF00"/>
                </a:solidFill>
              </a:rPr>
              <a:t>sources</a:t>
            </a:r>
            <a:r>
              <a:rPr lang="en-US" dirty="0"/>
              <a:t> of risk within a project, industry, or application area, and should be used during the risk identification </a:t>
            </a:r>
            <a:r>
              <a:rPr lang="en-US" dirty="0" smtClean="0"/>
              <a:t>discussion.</a:t>
            </a:r>
            <a:endParaRPr lang="en-US" dirty="0"/>
          </a:p>
        </p:txBody>
      </p:sp>
      <p:pic>
        <p:nvPicPr>
          <p:cNvPr id="4" name="Picture 3"/>
          <p:cNvPicPr>
            <a:picLocks noChangeAspect="1"/>
          </p:cNvPicPr>
          <p:nvPr/>
        </p:nvPicPr>
        <p:blipFill>
          <a:blip r:embed="rId2"/>
          <a:stretch>
            <a:fillRect/>
          </a:stretch>
        </p:blipFill>
        <p:spPr>
          <a:xfrm>
            <a:off x="8198602" y="4906122"/>
            <a:ext cx="3746231" cy="1788418"/>
          </a:xfrm>
          <a:prstGeom prst="rect">
            <a:avLst/>
          </a:prstGeom>
        </p:spPr>
      </p:pic>
    </p:spTree>
    <p:extLst>
      <p:ext uri="{BB962C8B-B14F-4D97-AF65-F5344CB8AC3E}">
        <p14:creationId xmlns:p14="http://schemas.microsoft.com/office/powerpoint/2010/main" val="109101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PESTEL</a:t>
            </a:r>
            <a:endParaRPr lang="en-US" dirty="0"/>
          </a:p>
        </p:txBody>
      </p:sp>
      <p:pic>
        <p:nvPicPr>
          <p:cNvPr id="4" name="Picture 3"/>
          <p:cNvPicPr>
            <a:picLocks noChangeAspect="1"/>
          </p:cNvPicPr>
          <p:nvPr/>
        </p:nvPicPr>
        <p:blipFill>
          <a:blip r:embed="rId2"/>
          <a:stretch>
            <a:fillRect/>
          </a:stretch>
        </p:blipFill>
        <p:spPr>
          <a:xfrm>
            <a:off x="3032582" y="1092219"/>
            <a:ext cx="733425" cy="5524500"/>
          </a:xfrm>
          <a:prstGeom prst="rect">
            <a:avLst/>
          </a:prstGeom>
        </p:spPr>
      </p:pic>
      <p:pic>
        <p:nvPicPr>
          <p:cNvPr id="5" name="Picture 4"/>
          <p:cNvPicPr>
            <a:picLocks noChangeAspect="1"/>
          </p:cNvPicPr>
          <p:nvPr/>
        </p:nvPicPr>
        <p:blipFill>
          <a:blip r:embed="rId3"/>
          <a:stretch>
            <a:fillRect/>
          </a:stretch>
        </p:blipFill>
        <p:spPr>
          <a:xfrm>
            <a:off x="3766007" y="1092219"/>
            <a:ext cx="5267325" cy="892451"/>
          </a:xfrm>
          <a:prstGeom prst="rect">
            <a:avLst/>
          </a:prstGeom>
        </p:spPr>
      </p:pic>
      <p:pic>
        <p:nvPicPr>
          <p:cNvPr id="6" name="Picture 5"/>
          <p:cNvPicPr>
            <a:picLocks noChangeAspect="1"/>
          </p:cNvPicPr>
          <p:nvPr/>
        </p:nvPicPr>
        <p:blipFill>
          <a:blip r:embed="rId4"/>
          <a:stretch>
            <a:fillRect/>
          </a:stretch>
        </p:blipFill>
        <p:spPr>
          <a:xfrm>
            <a:off x="3766006" y="1984670"/>
            <a:ext cx="5267325" cy="904875"/>
          </a:xfrm>
          <a:prstGeom prst="rect">
            <a:avLst/>
          </a:prstGeom>
        </p:spPr>
      </p:pic>
      <p:pic>
        <p:nvPicPr>
          <p:cNvPr id="7" name="Picture 6"/>
          <p:cNvPicPr>
            <a:picLocks noChangeAspect="1"/>
          </p:cNvPicPr>
          <p:nvPr/>
        </p:nvPicPr>
        <p:blipFill>
          <a:blip r:embed="rId5"/>
          <a:stretch>
            <a:fillRect/>
          </a:stretch>
        </p:blipFill>
        <p:spPr>
          <a:xfrm>
            <a:off x="3766005" y="2889544"/>
            <a:ext cx="5267326" cy="1078021"/>
          </a:xfrm>
          <a:prstGeom prst="rect">
            <a:avLst/>
          </a:prstGeom>
        </p:spPr>
      </p:pic>
      <p:pic>
        <p:nvPicPr>
          <p:cNvPr id="8" name="Picture 7"/>
          <p:cNvPicPr>
            <a:picLocks noChangeAspect="1"/>
          </p:cNvPicPr>
          <p:nvPr/>
        </p:nvPicPr>
        <p:blipFill>
          <a:blip r:embed="rId6"/>
          <a:stretch>
            <a:fillRect/>
          </a:stretch>
        </p:blipFill>
        <p:spPr>
          <a:xfrm>
            <a:off x="3766004" y="3967565"/>
            <a:ext cx="5267327" cy="962025"/>
          </a:xfrm>
          <a:prstGeom prst="rect">
            <a:avLst/>
          </a:prstGeom>
        </p:spPr>
      </p:pic>
      <p:pic>
        <p:nvPicPr>
          <p:cNvPr id="9" name="Picture 8"/>
          <p:cNvPicPr>
            <a:picLocks noChangeAspect="1"/>
          </p:cNvPicPr>
          <p:nvPr/>
        </p:nvPicPr>
        <p:blipFill>
          <a:blip r:embed="rId7"/>
          <a:stretch>
            <a:fillRect/>
          </a:stretch>
        </p:blipFill>
        <p:spPr>
          <a:xfrm>
            <a:off x="3766003" y="4872439"/>
            <a:ext cx="5267328" cy="981075"/>
          </a:xfrm>
          <a:prstGeom prst="rect">
            <a:avLst/>
          </a:prstGeom>
        </p:spPr>
      </p:pic>
      <p:pic>
        <p:nvPicPr>
          <p:cNvPr id="11" name="Picture 10"/>
          <p:cNvPicPr>
            <a:picLocks noChangeAspect="1"/>
          </p:cNvPicPr>
          <p:nvPr/>
        </p:nvPicPr>
        <p:blipFill>
          <a:blip r:embed="rId8"/>
          <a:stretch>
            <a:fillRect/>
          </a:stretch>
        </p:blipFill>
        <p:spPr>
          <a:xfrm>
            <a:off x="3766001" y="5797494"/>
            <a:ext cx="5267329" cy="819226"/>
          </a:xfrm>
          <a:prstGeom prst="rect">
            <a:avLst/>
          </a:prstGeom>
        </p:spPr>
      </p:pic>
    </p:spTree>
    <p:extLst>
      <p:ext uri="{BB962C8B-B14F-4D97-AF65-F5344CB8AC3E}">
        <p14:creationId xmlns:p14="http://schemas.microsoft.com/office/powerpoint/2010/main" val="143749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Risk Discussion :</a:t>
            </a:r>
            <a:endParaRPr lang="en-US" dirty="0"/>
          </a:p>
        </p:txBody>
      </p:sp>
      <p:sp>
        <p:nvSpPr>
          <p:cNvPr id="3" name="Content Placeholder 2"/>
          <p:cNvSpPr>
            <a:spLocks noGrp="1"/>
          </p:cNvSpPr>
          <p:nvPr>
            <p:ph idx="1"/>
          </p:nvPr>
        </p:nvSpPr>
        <p:spPr/>
        <p:txBody>
          <a:bodyPr/>
          <a:lstStyle/>
          <a:p>
            <a:r>
              <a:rPr lang="en-US" dirty="0"/>
              <a:t>Do we think we have any </a:t>
            </a:r>
            <a:r>
              <a:rPr lang="en-US" sz="2800" b="1" dirty="0">
                <a:solidFill>
                  <a:srgbClr val="FFFF00"/>
                </a:solidFill>
              </a:rPr>
              <a:t>political risks? </a:t>
            </a:r>
            <a:r>
              <a:rPr lang="en-US" dirty="0"/>
              <a:t>Let’s look at our project through the political lens and see if we can identify these types of risks</a:t>
            </a:r>
            <a:r>
              <a:rPr lang="en-US" dirty="0" smtClean="0"/>
              <a:t>.</a:t>
            </a:r>
          </a:p>
          <a:p>
            <a:endParaRPr lang="en-US" dirty="0"/>
          </a:p>
          <a:p>
            <a:endParaRPr lang="en-US" dirty="0"/>
          </a:p>
          <a:p>
            <a:r>
              <a:rPr lang="en-US" dirty="0"/>
              <a:t>Next, we asked the same question of </a:t>
            </a:r>
            <a:r>
              <a:rPr lang="en-US" sz="2800" b="1" dirty="0">
                <a:solidFill>
                  <a:srgbClr val="FFFF00"/>
                </a:solidFill>
              </a:rPr>
              <a:t>economics</a:t>
            </a:r>
            <a:r>
              <a:rPr lang="en-US" dirty="0"/>
              <a:t>, and risks that may impact the economics of the project. </a:t>
            </a:r>
            <a:endParaRPr lang="en-US" dirty="0" smtClean="0"/>
          </a:p>
          <a:p>
            <a:endParaRPr lang="en-US" dirty="0"/>
          </a:p>
        </p:txBody>
      </p:sp>
    </p:spTree>
    <p:extLst>
      <p:ext uri="{BB962C8B-B14F-4D97-AF65-F5344CB8AC3E}">
        <p14:creationId xmlns:p14="http://schemas.microsoft.com/office/powerpoint/2010/main" val="424116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321" y="3363131"/>
            <a:ext cx="9613861" cy="1410347"/>
          </a:xfrm>
        </p:spPr>
        <p:txBody>
          <a:bodyPr>
            <a:normAutofit/>
          </a:bodyPr>
          <a:lstStyle/>
          <a:p>
            <a:r>
              <a:rPr lang="en-US" sz="2800" b="1" dirty="0">
                <a:solidFill>
                  <a:srgbClr val="FFFF00"/>
                </a:solidFill>
              </a:rPr>
              <a:t>tax policy</a:t>
            </a:r>
            <a:r>
              <a:rPr lang="en-US" sz="2800" dirty="0">
                <a:solidFill>
                  <a:srgbClr val="FFFF00"/>
                </a:solidFill>
              </a:rPr>
              <a:t>, </a:t>
            </a:r>
            <a:r>
              <a:rPr lang="en-US" sz="2800" b="1" dirty="0">
                <a:solidFill>
                  <a:srgbClr val="FFFF00"/>
                </a:solidFill>
              </a:rPr>
              <a:t>trade restrictions</a:t>
            </a:r>
            <a:r>
              <a:rPr lang="en-US" sz="2800" dirty="0">
                <a:solidFill>
                  <a:srgbClr val="FFFF00"/>
                </a:solidFill>
              </a:rPr>
              <a:t>, </a:t>
            </a:r>
            <a:r>
              <a:rPr lang="en-US" sz="2800" b="1" dirty="0">
                <a:solidFill>
                  <a:srgbClr val="FFFF00"/>
                </a:solidFill>
              </a:rPr>
              <a:t>employment laws</a:t>
            </a:r>
            <a:r>
              <a:rPr lang="en-US" sz="2800" dirty="0">
                <a:solidFill>
                  <a:srgbClr val="FFFF00"/>
                </a:solidFill>
              </a:rPr>
              <a:t>, and </a:t>
            </a:r>
            <a:r>
              <a:rPr lang="en-US" sz="2800" b="1" dirty="0">
                <a:solidFill>
                  <a:srgbClr val="FFFF00"/>
                </a:solidFill>
              </a:rPr>
              <a:t>political stability</a:t>
            </a:r>
            <a:r>
              <a:rPr lang="en-US" sz="2800" dirty="0">
                <a:solidFill>
                  <a:srgbClr val="FFFF00"/>
                </a:solidFill>
              </a:rPr>
              <a:t>. </a:t>
            </a:r>
          </a:p>
          <a:p>
            <a:endParaRPr lang="en-US" sz="2800" dirty="0">
              <a:solidFill>
                <a:srgbClr val="FFFF00"/>
              </a:solidFill>
            </a:endParaRPr>
          </a:p>
        </p:txBody>
      </p:sp>
      <p:pic>
        <p:nvPicPr>
          <p:cNvPr id="4" name="Picture 3"/>
          <p:cNvPicPr>
            <a:picLocks noChangeAspect="1"/>
          </p:cNvPicPr>
          <p:nvPr/>
        </p:nvPicPr>
        <p:blipFill>
          <a:blip r:embed="rId2"/>
          <a:stretch>
            <a:fillRect/>
          </a:stretch>
        </p:blipFill>
        <p:spPr>
          <a:xfrm>
            <a:off x="680321" y="824477"/>
            <a:ext cx="5342616" cy="849339"/>
          </a:xfrm>
          <a:prstGeom prst="rect">
            <a:avLst/>
          </a:prstGeom>
        </p:spPr>
      </p:pic>
      <p:pic>
        <p:nvPicPr>
          <p:cNvPr id="6" name="Picture 5"/>
          <p:cNvPicPr>
            <a:picLocks noChangeAspect="1"/>
          </p:cNvPicPr>
          <p:nvPr/>
        </p:nvPicPr>
        <p:blipFill>
          <a:blip r:embed="rId3"/>
          <a:stretch>
            <a:fillRect/>
          </a:stretch>
        </p:blipFill>
        <p:spPr>
          <a:xfrm>
            <a:off x="1603590" y="2173071"/>
            <a:ext cx="5048250" cy="962025"/>
          </a:xfrm>
          <a:prstGeom prst="rect">
            <a:avLst/>
          </a:prstGeom>
        </p:spPr>
      </p:pic>
    </p:spTree>
    <p:extLst>
      <p:ext uri="{BB962C8B-B14F-4D97-AF65-F5344CB8AC3E}">
        <p14:creationId xmlns:p14="http://schemas.microsoft.com/office/powerpoint/2010/main" val="222175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85910" y="301627"/>
            <a:ext cx="2262158" cy="707886"/>
          </a:xfrm>
          <a:prstGeom prst="rect">
            <a:avLst/>
          </a:prstGeom>
        </p:spPr>
        <p:style>
          <a:lnRef idx="0">
            <a:schemeClr val="accent5"/>
          </a:lnRef>
          <a:fillRef idx="3">
            <a:schemeClr val="accent5"/>
          </a:fillRef>
          <a:effectRef idx="3">
            <a:schemeClr val="accent5"/>
          </a:effectRef>
          <a:fontRef idx="minor">
            <a:schemeClr val="lt1"/>
          </a:fontRef>
        </p:style>
        <p:txBody>
          <a:bodyPr wrap="none" lIns="91440" tIns="45720" rIns="91440" bIns="45720">
            <a:spAutoFit/>
          </a:bodyPr>
          <a:lstStyle/>
          <a:p>
            <a:pPr algn="ctr"/>
            <a:r>
              <a:rPr lang="en-US" sz="40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Example</a:t>
            </a:r>
            <a:endPar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5" name="Picture 4"/>
          <p:cNvPicPr>
            <a:picLocks noChangeAspect="1"/>
          </p:cNvPicPr>
          <p:nvPr/>
        </p:nvPicPr>
        <p:blipFill>
          <a:blip r:embed="rId2"/>
          <a:stretch>
            <a:fillRect/>
          </a:stretch>
        </p:blipFill>
        <p:spPr>
          <a:xfrm>
            <a:off x="4370522" y="2808017"/>
            <a:ext cx="7673840" cy="3864568"/>
          </a:xfrm>
          <a:prstGeom prst="rect">
            <a:avLst/>
          </a:prstGeom>
        </p:spPr>
      </p:pic>
      <p:sp>
        <p:nvSpPr>
          <p:cNvPr id="6" name="Rectangle 5"/>
          <p:cNvSpPr/>
          <p:nvPr/>
        </p:nvSpPr>
        <p:spPr>
          <a:xfrm>
            <a:off x="1616989" y="1238357"/>
            <a:ext cx="7372028" cy="1569660"/>
          </a:xfrm>
          <a:prstGeom prst="rect">
            <a:avLst/>
          </a:prstGeom>
        </p:spPr>
        <p:txBody>
          <a:bodyPr wrap="square">
            <a:spAutoFit/>
          </a:bodyPr>
          <a:lstStyle/>
          <a:p>
            <a:r>
              <a:rPr lang="en-US" sz="2400" dirty="0">
                <a:solidFill>
                  <a:srgbClr val="3C3C3C"/>
                </a:solidFill>
                <a:latin typeface="Arial" panose="020B0604020202020204" pitchFamily="34" charset="0"/>
                <a:ea typeface="Times New Roman" panose="02020603050405020304" pitchFamily="18" charset="0"/>
              </a:rPr>
              <a:t>your project </a:t>
            </a:r>
            <a:r>
              <a:rPr lang="en-US" sz="2400" dirty="0" smtClean="0">
                <a:solidFill>
                  <a:srgbClr val="3C3C3C"/>
                </a:solidFill>
                <a:latin typeface="Arial" panose="020B0604020202020204" pitchFamily="34" charset="0"/>
                <a:ea typeface="Times New Roman" panose="02020603050405020304" pitchFamily="18" charset="0"/>
              </a:rPr>
              <a:t>is reliant </a:t>
            </a:r>
            <a:r>
              <a:rPr lang="en-US" sz="2400" dirty="0">
                <a:solidFill>
                  <a:srgbClr val="3C3C3C"/>
                </a:solidFill>
                <a:latin typeface="Arial" panose="020B0604020202020204" pitchFamily="34" charset="0"/>
                <a:ea typeface="Times New Roman" panose="02020603050405020304" pitchFamily="18" charset="0"/>
              </a:rPr>
              <a:t>on the importation of goods, and </a:t>
            </a:r>
            <a:r>
              <a:rPr lang="en-US" sz="2400" dirty="0">
                <a:solidFill>
                  <a:srgbClr val="FF0000"/>
                </a:solidFill>
                <a:latin typeface="Arial" panose="020B0604020202020204" pitchFamily="34" charset="0"/>
                <a:ea typeface="Times New Roman" panose="02020603050405020304" pitchFamily="18" charset="0"/>
              </a:rPr>
              <a:t>trade restrictions are subsequently imposed</a:t>
            </a:r>
            <a:r>
              <a:rPr lang="en-US" sz="2400" dirty="0">
                <a:solidFill>
                  <a:srgbClr val="3C3C3C"/>
                </a:solidFill>
                <a:latin typeface="Arial" panose="020B0604020202020204" pitchFamily="34" charset="0"/>
                <a:ea typeface="Times New Roman" panose="02020603050405020304" pitchFamily="18" charset="0"/>
              </a:rPr>
              <a:t>, this will present a significant risk that will need to be responded to</a:t>
            </a:r>
            <a:endParaRPr lang="en-US" sz="2400" dirty="0"/>
          </a:p>
        </p:txBody>
      </p:sp>
    </p:spTree>
    <p:extLst>
      <p:ext uri="{BB962C8B-B14F-4D97-AF65-F5344CB8AC3E}">
        <p14:creationId xmlns:p14="http://schemas.microsoft.com/office/powerpoint/2010/main" val="80963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0321" y="886469"/>
            <a:ext cx="5245129" cy="833841"/>
          </a:xfrm>
          <a:prstGeom prst="rect">
            <a:avLst/>
          </a:prstGeom>
        </p:spPr>
      </p:pic>
      <p:pic>
        <p:nvPicPr>
          <p:cNvPr id="5" name="Picture 4"/>
          <p:cNvPicPr>
            <a:picLocks noChangeAspect="1"/>
          </p:cNvPicPr>
          <p:nvPr/>
        </p:nvPicPr>
        <p:blipFill>
          <a:blip r:embed="rId3"/>
          <a:stretch>
            <a:fillRect/>
          </a:stretch>
        </p:blipFill>
        <p:spPr>
          <a:xfrm>
            <a:off x="2981641" y="1968284"/>
            <a:ext cx="8938896" cy="4889715"/>
          </a:xfrm>
          <a:prstGeom prst="rect">
            <a:avLst/>
          </a:prstGeom>
        </p:spPr>
      </p:pic>
    </p:spTree>
    <p:extLst>
      <p:ext uri="{BB962C8B-B14F-4D97-AF65-F5344CB8AC3E}">
        <p14:creationId xmlns:p14="http://schemas.microsoft.com/office/powerpoint/2010/main" val="272431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External economic</a:t>
            </a:r>
            <a:r>
              <a:rPr lang="en-US" dirty="0"/>
              <a:t> </a:t>
            </a:r>
            <a:r>
              <a:rPr lang="en-US" b="1" dirty="0" smtClean="0"/>
              <a:t>factors:</a:t>
            </a:r>
            <a:endParaRPr lang="en-US" dirty="0"/>
          </a:p>
        </p:txBody>
      </p:sp>
      <p:sp>
        <p:nvSpPr>
          <p:cNvPr id="3" name="Content Placeholder 2"/>
          <p:cNvSpPr>
            <a:spLocks noGrp="1"/>
          </p:cNvSpPr>
          <p:nvPr>
            <p:ph idx="1"/>
          </p:nvPr>
        </p:nvSpPr>
        <p:spPr/>
        <p:txBody>
          <a:bodyPr>
            <a:normAutofit/>
          </a:bodyPr>
          <a:lstStyle/>
          <a:p>
            <a:r>
              <a:rPr lang="en-US" sz="2800" dirty="0"/>
              <a:t>Economic factors could change over the life cycle of a project </a:t>
            </a:r>
            <a:r>
              <a:rPr lang="en-US" sz="2800" dirty="0" smtClean="0"/>
              <a:t>.</a:t>
            </a:r>
          </a:p>
          <a:p>
            <a:pPr marL="0" indent="0">
              <a:buNone/>
            </a:pPr>
            <a:endParaRPr lang="en-US" sz="2800" dirty="0" smtClean="0"/>
          </a:p>
          <a:p>
            <a:r>
              <a:rPr lang="en-US" sz="2800" dirty="0"/>
              <a:t>These changes represent a risk and need to be managed and responded to as they come up</a:t>
            </a:r>
          </a:p>
        </p:txBody>
      </p:sp>
    </p:spTree>
    <p:extLst>
      <p:ext uri="{BB962C8B-B14F-4D97-AF65-F5344CB8AC3E}">
        <p14:creationId xmlns:p14="http://schemas.microsoft.com/office/powerpoint/2010/main" val="13557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85910" y="301627"/>
            <a:ext cx="2262158" cy="707886"/>
          </a:xfrm>
          <a:prstGeom prst="rect">
            <a:avLst/>
          </a:prstGeom>
        </p:spPr>
        <p:style>
          <a:lnRef idx="0">
            <a:schemeClr val="accent5"/>
          </a:lnRef>
          <a:fillRef idx="3">
            <a:schemeClr val="accent5"/>
          </a:fillRef>
          <a:effectRef idx="3">
            <a:schemeClr val="accent5"/>
          </a:effectRef>
          <a:fontRef idx="minor">
            <a:schemeClr val="lt1"/>
          </a:fontRef>
        </p:style>
        <p:txBody>
          <a:bodyPr wrap="none" lIns="91440" tIns="45720" rIns="91440" bIns="45720">
            <a:spAutoFit/>
          </a:bodyPr>
          <a:lstStyle/>
          <a:p>
            <a:pPr algn="ctr"/>
            <a:r>
              <a:rPr lang="en-US" sz="40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Example</a:t>
            </a:r>
            <a:endPar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6386" name="Picture 2" descr="Image result for inf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842" y="2875393"/>
            <a:ext cx="4181475"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24731" y="1308032"/>
            <a:ext cx="7676827" cy="954107"/>
          </a:xfrm>
          <a:prstGeom prst="rect">
            <a:avLst/>
          </a:prstGeom>
        </p:spPr>
        <p:txBody>
          <a:bodyPr wrap="square">
            <a:spAutoFit/>
          </a:bodyPr>
          <a:lstStyle/>
          <a:p>
            <a:r>
              <a:rPr lang="en-US" sz="2800" dirty="0">
                <a:solidFill>
                  <a:srgbClr val="3C3C3C"/>
                </a:solidFill>
                <a:latin typeface="Arial" panose="020B0604020202020204" pitchFamily="34" charset="0"/>
                <a:ea typeface="Times New Roman" panose="02020603050405020304" pitchFamily="18" charset="0"/>
              </a:rPr>
              <a:t>I</a:t>
            </a:r>
            <a:r>
              <a:rPr lang="en-US" sz="2800" dirty="0" smtClean="0">
                <a:solidFill>
                  <a:srgbClr val="3C3C3C"/>
                </a:solidFill>
                <a:latin typeface="Arial" panose="020B0604020202020204" pitchFamily="34" charset="0"/>
                <a:ea typeface="Times New Roman" panose="02020603050405020304" pitchFamily="18" charset="0"/>
              </a:rPr>
              <a:t>nflation </a:t>
            </a:r>
            <a:r>
              <a:rPr lang="en-US" sz="2800" dirty="0">
                <a:solidFill>
                  <a:srgbClr val="3C3C3C"/>
                </a:solidFill>
                <a:latin typeface="Arial" panose="020B0604020202020204" pitchFamily="34" charset="0"/>
                <a:ea typeface="Times New Roman" panose="02020603050405020304" pitchFamily="18" charset="0"/>
              </a:rPr>
              <a:t>may require a project manager to re-look the pricing of resourcing and </a:t>
            </a:r>
            <a:r>
              <a:rPr lang="en-US" sz="2800" dirty="0" smtClean="0">
                <a:solidFill>
                  <a:srgbClr val="3C3C3C"/>
                </a:solidFill>
                <a:latin typeface="Arial" panose="020B0604020202020204" pitchFamily="34" charset="0"/>
                <a:ea typeface="Times New Roman" panose="02020603050405020304" pitchFamily="18" charset="0"/>
              </a:rPr>
              <a:t>contracting.</a:t>
            </a:r>
            <a:endParaRPr lang="en-US" sz="2800" dirty="0"/>
          </a:p>
        </p:txBody>
      </p:sp>
    </p:spTree>
    <p:extLst>
      <p:ext uri="{BB962C8B-B14F-4D97-AF65-F5344CB8AC3E}">
        <p14:creationId xmlns:p14="http://schemas.microsoft.com/office/powerpoint/2010/main" val="69847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410" name="Picture 2" descr="Image result for Increase pr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11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5910" y="301627"/>
            <a:ext cx="2262158" cy="707886"/>
          </a:xfrm>
          <a:prstGeom prst="rect">
            <a:avLst/>
          </a:prstGeom>
        </p:spPr>
        <p:style>
          <a:lnRef idx="0">
            <a:schemeClr val="accent5"/>
          </a:lnRef>
          <a:fillRef idx="3">
            <a:schemeClr val="accent5"/>
          </a:fillRef>
          <a:effectRef idx="3">
            <a:schemeClr val="accent5"/>
          </a:effectRef>
          <a:fontRef idx="minor">
            <a:schemeClr val="lt1"/>
          </a:fontRef>
        </p:style>
        <p:txBody>
          <a:bodyPr wrap="none" lIns="91440" tIns="45720" rIns="91440" bIns="45720">
            <a:spAutoFit/>
          </a:bodyPr>
          <a:lstStyle/>
          <a:p>
            <a:pPr algn="ctr"/>
            <a:r>
              <a:rPr lang="en-US" sz="40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Example</a:t>
            </a:r>
            <a:endPar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Rectangle 1"/>
          <p:cNvSpPr/>
          <p:nvPr/>
        </p:nvSpPr>
        <p:spPr>
          <a:xfrm>
            <a:off x="692258" y="1536641"/>
            <a:ext cx="8017790" cy="1475404"/>
          </a:xfrm>
          <a:prstGeom prst="rect">
            <a:avLst/>
          </a:prstGeom>
        </p:spPr>
        <p:txBody>
          <a:bodyPr wrap="square">
            <a:spAutoFit/>
          </a:bodyPr>
          <a:lstStyle/>
          <a:p>
            <a:pPr algn="just">
              <a:lnSpc>
                <a:spcPct val="107000"/>
              </a:lnSpc>
              <a:spcAft>
                <a:spcPts val="0"/>
              </a:spcAft>
            </a:pPr>
            <a:r>
              <a:rPr lang="en-US" sz="2800" dirty="0" smtClean="0">
                <a:solidFill>
                  <a:srgbClr val="3C3C3C"/>
                </a:solidFill>
                <a:latin typeface="Arial" panose="020B0604020202020204" pitchFamily="34" charset="0"/>
                <a:ea typeface="Times New Roman" panose="02020603050405020304" pitchFamily="18" charset="0"/>
                <a:cs typeface="Arial" panose="020B0604020202020204" pitchFamily="34" charset="0"/>
              </a:rPr>
              <a:t>Inflation </a:t>
            </a:r>
            <a:r>
              <a:rPr lang="en-US" sz="2800" dirty="0">
                <a:solidFill>
                  <a:srgbClr val="3C3C3C"/>
                </a:solidFill>
                <a:latin typeface="Arial" panose="020B0604020202020204" pitchFamily="34" charset="0"/>
                <a:ea typeface="Times New Roman" panose="02020603050405020304" pitchFamily="18" charset="0"/>
                <a:cs typeface="Arial" panose="020B0604020202020204" pitchFamily="34" charset="0"/>
              </a:rPr>
              <a:t>can also force a business to increase prices of products which the market cannot absorb. </a:t>
            </a:r>
            <a:endParaRPr lang="en-US" sz="3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8119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Context and </a:t>
            </a:r>
            <a:r>
              <a:rPr lang="en-US" b="1" dirty="0" smtClean="0"/>
              <a:t>objectives</a:t>
            </a:r>
            <a:endParaRPr lang="en-US" dirty="0"/>
          </a:p>
        </p:txBody>
      </p:sp>
      <p:sp>
        <p:nvSpPr>
          <p:cNvPr id="3" name="Content Placeholder 2"/>
          <p:cNvSpPr>
            <a:spLocks noGrp="1"/>
          </p:cNvSpPr>
          <p:nvPr>
            <p:ph idx="1"/>
          </p:nvPr>
        </p:nvSpPr>
        <p:spPr>
          <a:xfrm>
            <a:off x="680321" y="2336873"/>
            <a:ext cx="9613861" cy="707116"/>
          </a:xfrm>
        </p:spPr>
        <p:txBody>
          <a:bodyPr/>
          <a:lstStyle/>
          <a:p>
            <a:r>
              <a:rPr lang="en-US" dirty="0" smtClean="0"/>
              <a:t>Recall </a:t>
            </a:r>
            <a:r>
              <a:rPr lang="en-US" dirty="0"/>
              <a:t>The </a:t>
            </a:r>
            <a:r>
              <a:rPr lang="en-US" dirty="0" smtClean="0"/>
              <a:t>brown </a:t>
            </a:r>
            <a:r>
              <a:rPr lang="en-US" dirty="0"/>
              <a:t>snake </a:t>
            </a:r>
            <a:r>
              <a:rPr lang="en-US" dirty="0" smtClean="0"/>
              <a:t>story :</a:t>
            </a:r>
            <a:endParaRPr lang="en-US" dirty="0"/>
          </a:p>
        </p:txBody>
      </p:sp>
      <p:pic>
        <p:nvPicPr>
          <p:cNvPr id="5" name="Picture 4"/>
          <p:cNvPicPr>
            <a:picLocks noChangeAspect="1"/>
          </p:cNvPicPr>
          <p:nvPr/>
        </p:nvPicPr>
        <p:blipFill>
          <a:blip r:embed="rId2"/>
          <a:stretch>
            <a:fillRect/>
          </a:stretch>
        </p:blipFill>
        <p:spPr>
          <a:xfrm>
            <a:off x="5666874" y="2806763"/>
            <a:ext cx="5921328" cy="3834918"/>
          </a:xfrm>
          <a:prstGeom prst="rect">
            <a:avLst/>
          </a:prstGeom>
        </p:spPr>
      </p:pic>
    </p:spTree>
    <p:extLst>
      <p:ext uri="{BB962C8B-B14F-4D97-AF65-F5344CB8AC3E}">
        <p14:creationId xmlns:p14="http://schemas.microsoft.com/office/powerpoint/2010/main" val="68136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0321" y="886469"/>
            <a:ext cx="5245129" cy="833841"/>
          </a:xfrm>
          <a:prstGeom prst="rect">
            <a:avLst/>
          </a:prstGeom>
        </p:spPr>
      </p:pic>
      <p:pic>
        <p:nvPicPr>
          <p:cNvPr id="5" name="Picture 4"/>
          <p:cNvPicPr>
            <a:picLocks noChangeAspect="1"/>
          </p:cNvPicPr>
          <p:nvPr/>
        </p:nvPicPr>
        <p:blipFill>
          <a:blip r:embed="rId3"/>
          <a:stretch>
            <a:fillRect/>
          </a:stretch>
        </p:blipFill>
        <p:spPr>
          <a:xfrm>
            <a:off x="2981641" y="1968284"/>
            <a:ext cx="8938896" cy="4889715"/>
          </a:xfrm>
          <a:prstGeom prst="rect">
            <a:avLst/>
          </a:prstGeom>
        </p:spPr>
      </p:pic>
      <p:pic>
        <p:nvPicPr>
          <p:cNvPr id="6" name="Picture 5"/>
          <p:cNvPicPr>
            <a:picLocks noChangeAspect="1"/>
          </p:cNvPicPr>
          <p:nvPr/>
        </p:nvPicPr>
        <p:blipFill>
          <a:blip r:embed="rId4"/>
          <a:stretch>
            <a:fillRect/>
          </a:stretch>
        </p:blipFill>
        <p:spPr>
          <a:xfrm>
            <a:off x="2981641" y="1968284"/>
            <a:ext cx="8938896" cy="4982336"/>
          </a:xfrm>
          <a:prstGeom prst="rect">
            <a:avLst/>
          </a:prstGeom>
        </p:spPr>
      </p:pic>
    </p:spTree>
    <p:extLst>
      <p:ext uri="{BB962C8B-B14F-4D97-AF65-F5344CB8AC3E}">
        <p14:creationId xmlns:p14="http://schemas.microsoft.com/office/powerpoint/2010/main" val="222346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85910" y="301627"/>
            <a:ext cx="2262158" cy="707886"/>
          </a:xfrm>
          <a:prstGeom prst="rect">
            <a:avLst/>
          </a:prstGeom>
        </p:spPr>
        <p:style>
          <a:lnRef idx="0">
            <a:schemeClr val="accent5"/>
          </a:lnRef>
          <a:fillRef idx="3">
            <a:schemeClr val="accent5"/>
          </a:fillRef>
          <a:effectRef idx="3">
            <a:schemeClr val="accent5"/>
          </a:effectRef>
          <a:fontRef idx="minor">
            <a:schemeClr val="lt1"/>
          </a:fontRef>
        </p:style>
        <p:txBody>
          <a:bodyPr wrap="none" lIns="91440" tIns="45720" rIns="91440" bIns="45720">
            <a:spAutoFit/>
          </a:bodyPr>
          <a:lstStyle/>
          <a:p>
            <a:pPr algn="ctr"/>
            <a:r>
              <a:rPr lang="en-US" sz="40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Example</a:t>
            </a:r>
            <a:endPar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ectangle 4"/>
          <p:cNvSpPr/>
          <p:nvPr/>
        </p:nvSpPr>
        <p:spPr>
          <a:xfrm>
            <a:off x="599267" y="1481447"/>
            <a:ext cx="8978685" cy="1475404"/>
          </a:xfrm>
          <a:prstGeom prst="rect">
            <a:avLst/>
          </a:prstGeom>
        </p:spPr>
        <p:txBody>
          <a:bodyPr wrap="square">
            <a:spAutoFit/>
          </a:bodyPr>
          <a:lstStyle/>
          <a:p>
            <a:pPr algn="just">
              <a:lnSpc>
                <a:spcPct val="107000"/>
              </a:lnSpc>
              <a:spcAft>
                <a:spcPts val="0"/>
              </a:spcAft>
            </a:pPr>
            <a:r>
              <a:rPr lang="en-US" sz="2800" dirty="0">
                <a:solidFill>
                  <a:srgbClr val="3C3C3C"/>
                </a:solidFill>
                <a:latin typeface="Arial" panose="020B0604020202020204" pitchFamily="34" charset="0"/>
                <a:ea typeface="Times New Roman" panose="02020603050405020304" pitchFamily="18" charset="0"/>
                <a:cs typeface="Arial" panose="020B0604020202020204" pitchFamily="34" charset="0"/>
              </a:rPr>
              <a:t>has the project manager appropriately considered all the resources required to ensure successful execution of the project? </a:t>
            </a:r>
            <a:endParaRPr lang="en-US" sz="3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3905573" y="2600656"/>
            <a:ext cx="8286427" cy="4257344"/>
          </a:xfrm>
          <a:prstGeom prst="rect">
            <a:avLst/>
          </a:prstGeom>
        </p:spPr>
      </p:pic>
    </p:spTree>
    <p:extLst>
      <p:ext uri="{BB962C8B-B14F-4D97-AF65-F5344CB8AC3E}">
        <p14:creationId xmlns:p14="http://schemas.microsoft.com/office/powerpoint/2010/main" val="33601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853" y="2693334"/>
            <a:ext cx="6231923" cy="1181242"/>
          </a:xfrm>
        </p:spPr>
        <p:txBody>
          <a:bodyPr>
            <a:noAutofit/>
          </a:bodyPr>
          <a:lstStyle/>
          <a:p>
            <a:r>
              <a:rPr lang="en-US" sz="2800" dirty="0"/>
              <a:t>Social factors refer to the social or cultural environment in which the project is </a:t>
            </a:r>
            <a:r>
              <a:rPr lang="en-US" sz="2800" dirty="0" smtClean="0"/>
              <a:t>executed.</a:t>
            </a:r>
            <a:endParaRPr lang="en-US" sz="2800" dirty="0"/>
          </a:p>
        </p:txBody>
      </p:sp>
      <p:pic>
        <p:nvPicPr>
          <p:cNvPr id="4" name="Picture 3"/>
          <p:cNvPicPr>
            <a:picLocks noChangeAspect="1"/>
          </p:cNvPicPr>
          <p:nvPr/>
        </p:nvPicPr>
        <p:blipFill>
          <a:blip r:embed="rId2"/>
          <a:stretch>
            <a:fillRect/>
          </a:stretch>
        </p:blipFill>
        <p:spPr>
          <a:xfrm>
            <a:off x="1066234" y="901968"/>
            <a:ext cx="5328917" cy="849339"/>
          </a:xfrm>
          <a:prstGeom prst="rect">
            <a:avLst/>
          </a:prstGeom>
        </p:spPr>
      </p:pic>
      <p:pic>
        <p:nvPicPr>
          <p:cNvPr id="5" name="Picture 4"/>
          <p:cNvPicPr>
            <a:picLocks noChangeAspect="1"/>
          </p:cNvPicPr>
          <p:nvPr/>
        </p:nvPicPr>
        <p:blipFill>
          <a:blip r:embed="rId3"/>
          <a:stretch>
            <a:fillRect/>
          </a:stretch>
        </p:blipFill>
        <p:spPr>
          <a:xfrm>
            <a:off x="7206389" y="2214724"/>
            <a:ext cx="4381500" cy="4505325"/>
          </a:xfrm>
          <a:prstGeom prst="rect">
            <a:avLst/>
          </a:prstGeom>
        </p:spPr>
      </p:pic>
    </p:spTree>
    <p:extLst>
      <p:ext uri="{BB962C8B-B14F-4D97-AF65-F5344CB8AC3E}">
        <p14:creationId xmlns:p14="http://schemas.microsoft.com/office/powerpoint/2010/main" val="131477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18874" y="2300949"/>
            <a:ext cx="6008015" cy="3316812"/>
          </a:xfrm>
          <a:prstGeom prst="rect">
            <a:avLst/>
          </a:prstGeom>
        </p:spPr>
      </p:pic>
      <p:sp>
        <p:nvSpPr>
          <p:cNvPr id="5" name="Rectangle 4"/>
          <p:cNvSpPr/>
          <p:nvPr/>
        </p:nvSpPr>
        <p:spPr>
          <a:xfrm>
            <a:off x="485910" y="301627"/>
            <a:ext cx="2262158" cy="707886"/>
          </a:xfrm>
          <a:prstGeom prst="rect">
            <a:avLst/>
          </a:prstGeom>
        </p:spPr>
        <p:style>
          <a:lnRef idx="0">
            <a:schemeClr val="accent5"/>
          </a:lnRef>
          <a:fillRef idx="3">
            <a:schemeClr val="accent5"/>
          </a:fillRef>
          <a:effectRef idx="3">
            <a:schemeClr val="accent5"/>
          </a:effectRef>
          <a:fontRef idx="minor">
            <a:schemeClr val="lt1"/>
          </a:fontRef>
        </p:style>
        <p:txBody>
          <a:bodyPr wrap="none" lIns="91440" tIns="45720" rIns="91440" bIns="45720">
            <a:spAutoFit/>
          </a:bodyPr>
          <a:lstStyle/>
          <a:p>
            <a:pPr algn="ctr"/>
            <a:r>
              <a:rPr lang="en-US" sz="40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Example</a:t>
            </a:r>
            <a:endPar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 name="TextBox 5"/>
          <p:cNvSpPr txBox="1"/>
          <p:nvPr/>
        </p:nvSpPr>
        <p:spPr>
          <a:xfrm>
            <a:off x="1177872" y="1301857"/>
            <a:ext cx="8458662" cy="769441"/>
          </a:xfrm>
          <a:prstGeom prst="rect">
            <a:avLst/>
          </a:prstGeom>
          <a:noFill/>
        </p:spPr>
        <p:txBody>
          <a:bodyPr wrap="none" rtlCol="0">
            <a:spAutoFit/>
          </a:bodyPr>
          <a:lstStyle/>
          <a:p>
            <a:r>
              <a:rPr lang="en-US" sz="4400" dirty="0" smtClean="0">
                <a:solidFill>
                  <a:schemeClr val="bg1"/>
                </a:solidFill>
              </a:rPr>
              <a:t>A project in a conservation area </a:t>
            </a:r>
            <a:endParaRPr lang="en-US" sz="4400" dirty="0">
              <a:solidFill>
                <a:schemeClr val="bg1"/>
              </a:solidFill>
            </a:endParaRPr>
          </a:p>
        </p:txBody>
      </p:sp>
      <p:pic>
        <p:nvPicPr>
          <p:cNvPr id="18438" name="Picture 6" descr="Image result for conservation area pro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15" y="2688438"/>
            <a:ext cx="5956517" cy="416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4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fade">
                                      <p:cBhvr>
                                        <p:cTn id="12"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46" y="2253439"/>
            <a:ext cx="6402401" cy="4100866"/>
          </a:xfrm>
        </p:spPr>
        <p:txBody>
          <a:bodyPr>
            <a:normAutofit/>
          </a:bodyPr>
          <a:lstStyle/>
          <a:p>
            <a:r>
              <a:rPr lang="en-US" sz="3200" dirty="0"/>
              <a:t>include all those activities affected by new technology or the access to technology</a:t>
            </a:r>
            <a:r>
              <a:rPr lang="en-US" sz="3200" dirty="0" smtClean="0"/>
              <a:t>.</a:t>
            </a:r>
          </a:p>
          <a:p>
            <a:pPr marL="0" indent="0">
              <a:buNone/>
            </a:pPr>
            <a:endParaRPr lang="en-US" sz="3200" dirty="0" smtClean="0"/>
          </a:p>
          <a:p>
            <a:r>
              <a:rPr lang="en-US" sz="3200" dirty="0" smtClean="0"/>
              <a:t>It is important </a:t>
            </a:r>
            <a:r>
              <a:rPr lang="en-US" sz="3200" dirty="0"/>
              <a:t>to adapt and keep up to date with technology in order to avoid any negative impacts on the project </a:t>
            </a:r>
            <a:r>
              <a:rPr lang="en-US" sz="3200" dirty="0" smtClean="0"/>
              <a:t>.</a:t>
            </a:r>
            <a:endParaRPr lang="en-US" sz="3200" dirty="0"/>
          </a:p>
        </p:txBody>
      </p:sp>
      <p:pic>
        <p:nvPicPr>
          <p:cNvPr id="4" name="Picture 3"/>
          <p:cNvPicPr>
            <a:picLocks noChangeAspect="1"/>
          </p:cNvPicPr>
          <p:nvPr/>
        </p:nvPicPr>
        <p:blipFill>
          <a:blip r:embed="rId2"/>
          <a:stretch>
            <a:fillRect/>
          </a:stretch>
        </p:blipFill>
        <p:spPr>
          <a:xfrm>
            <a:off x="875492" y="811400"/>
            <a:ext cx="5390643" cy="939907"/>
          </a:xfrm>
          <a:prstGeom prst="rect">
            <a:avLst/>
          </a:prstGeom>
        </p:spPr>
      </p:pic>
      <p:pic>
        <p:nvPicPr>
          <p:cNvPr id="5" name="Picture 4"/>
          <p:cNvPicPr>
            <a:picLocks noChangeAspect="1"/>
          </p:cNvPicPr>
          <p:nvPr/>
        </p:nvPicPr>
        <p:blipFill>
          <a:blip r:embed="rId3"/>
          <a:stretch>
            <a:fillRect/>
          </a:stretch>
        </p:blipFill>
        <p:spPr>
          <a:xfrm>
            <a:off x="6865748" y="3208270"/>
            <a:ext cx="5235763" cy="3468754"/>
          </a:xfrm>
          <a:prstGeom prst="rect">
            <a:avLst/>
          </a:prstGeom>
        </p:spPr>
      </p:pic>
    </p:spTree>
    <p:extLst>
      <p:ext uri="{BB962C8B-B14F-4D97-AF65-F5344CB8AC3E}">
        <p14:creationId xmlns:p14="http://schemas.microsoft.com/office/powerpoint/2010/main" val="270915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8001" y="923440"/>
            <a:ext cx="5517038" cy="905360"/>
          </a:xfrm>
          <a:prstGeom prst="rect">
            <a:avLst/>
          </a:prstGeom>
        </p:spPr>
      </p:pic>
      <p:pic>
        <p:nvPicPr>
          <p:cNvPr id="5" name="Picture 4"/>
          <p:cNvPicPr>
            <a:picLocks noChangeAspect="1"/>
          </p:cNvPicPr>
          <p:nvPr/>
        </p:nvPicPr>
        <p:blipFill>
          <a:blip r:embed="rId3"/>
          <a:stretch>
            <a:fillRect/>
          </a:stretch>
        </p:blipFill>
        <p:spPr>
          <a:xfrm>
            <a:off x="7448550" y="2506446"/>
            <a:ext cx="4743450" cy="3952875"/>
          </a:xfrm>
          <a:prstGeom prst="rect">
            <a:avLst/>
          </a:prstGeom>
        </p:spPr>
      </p:pic>
      <p:sp>
        <p:nvSpPr>
          <p:cNvPr id="6" name="Rectangle 5"/>
          <p:cNvSpPr/>
          <p:nvPr/>
        </p:nvSpPr>
        <p:spPr>
          <a:xfrm>
            <a:off x="191926" y="2220725"/>
            <a:ext cx="7138772" cy="4031873"/>
          </a:xfrm>
          <a:prstGeom prst="rect">
            <a:avLst/>
          </a:prstGeom>
        </p:spPr>
        <p:txBody>
          <a:bodyPr wrap="square">
            <a:spAutoFit/>
          </a:bodyPr>
          <a:lstStyle/>
          <a:p>
            <a:pPr marL="285750" indent="-285750">
              <a:buFont typeface="Arial" panose="020B0604020202020204" pitchFamily="34" charset="0"/>
              <a:buChar char="•"/>
            </a:pPr>
            <a:r>
              <a:rPr lang="en-US" sz="3200" dirty="0">
                <a:solidFill>
                  <a:srgbClr val="FFFF00"/>
                </a:solidFill>
                <a:latin typeface="Arial" panose="020B0604020202020204" pitchFamily="34" charset="0"/>
                <a:ea typeface="Times New Roman" panose="02020603050405020304" pitchFamily="18" charset="0"/>
              </a:rPr>
              <a:t>Changes in any of the legal factors, or failure to adhere to the law, will put the project at significant risk with severe consequences. </a:t>
            </a:r>
            <a:endParaRPr lang="en-US" sz="3200" dirty="0" smtClean="0">
              <a:solidFill>
                <a:srgbClr val="FFFF00"/>
              </a:solidFill>
              <a:latin typeface="Arial" panose="020B0604020202020204" pitchFamily="34" charset="0"/>
              <a:ea typeface="Times New Roman" panose="02020603050405020304" pitchFamily="18" charset="0"/>
            </a:endParaRPr>
          </a:p>
          <a:p>
            <a:endParaRPr lang="en-US" sz="3200" dirty="0" smtClean="0">
              <a:solidFill>
                <a:srgbClr val="FFFF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sz="3200" dirty="0" smtClean="0">
                <a:solidFill>
                  <a:srgbClr val="FFFF00"/>
                </a:solidFill>
                <a:latin typeface="Arial" panose="020B0604020202020204" pitchFamily="34" charset="0"/>
                <a:ea typeface="Times New Roman" panose="02020603050405020304" pitchFamily="18" charset="0"/>
              </a:rPr>
              <a:t>The </a:t>
            </a:r>
            <a:r>
              <a:rPr lang="en-US" sz="3200" dirty="0">
                <a:solidFill>
                  <a:srgbClr val="FFFF00"/>
                </a:solidFill>
                <a:latin typeface="Arial" panose="020B0604020202020204" pitchFamily="34" charset="0"/>
                <a:ea typeface="Times New Roman" panose="02020603050405020304" pitchFamily="18" charset="0"/>
              </a:rPr>
              <a:t>only way to deal with legal factors is to remain compliant at all costs. </a:t>
            </a:r>
            <a:endParaRPr lang="en-US" sz="3200" dirty="0">
              <a:solidFill>
                <a:srgbClr val="FFFF00"/>
              </a:solidFill>
            </a:endParaRPr>
          </a:p>
        </p:txBody>
      </p:sp>
    </p:spTree>
    <p:extLst>
      <p:ext uri="{BB962C8B-B14F-4D97-AF65-F5344CB8AC3E}">
        <p14:creationId xmlns:p14="http://schemas.microsoft.com/office/powerpoint/2010/main" val="311812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321" y="2832819"/>
            <a:ext cx="4387625" cy="2157635"/>
          </a:xfrm>
        </p:spPr>
        <p:txBody>
          <a:bodyPr>
            <a:normAutofit/>
          </a:bodyPr>
          <a:lstStyle/>
          <a:p>
            <a:r>
              <a:rPr lang="en-US" sz="3200" dirty="0"/>
              <a:t>. Governments are penalizing businesses for polluting</a:t>
            </a:r>
          </a:p>
        </p:txBody>
      </p:sp>
      <p:pic>
        <p:nvPicPr>
          <p:cNvPr id="4" name="Picture 3"/>
          <p:cNvPicPr>
            <a:picLocks noChangeAspect="1"/>
          </p:cNvPicPr>
          <p:nvPr/>
        </p:nvPicPr>
        <p:blipFill>
          <a:blip r:embed="rId2"/>
          <a:stretch>
            <a:fillRect/>
          </a:stretch>
        </p:blipFill>
        <p:spPr>
          <a:xfrm>
            <a:off x="813500" y="903098"/>
            <a:ext cx="6942758" cy="925701"/>
          </a:xfrm>
          <a:prstGeom prst="rect">
            <a:avLst/>
          </a:prstGeom>
        </p:spPr>
      </p:pic>
      <p:sp>
        <p:nvSpPr>
          <p:cNvPr id="5" name="Rounded Rectangle 4"/>
          <p:cNvSpPr/>
          <p:nvPr/>
        </p:nvSpPr>
        <p:spPr>
          <a:xfrm>
            <a:off x="5904854" y="2336873"/>
            <a:ext cx="5982346" cy="42654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buFont typeface="Arial" panose="020B0604020202020204" pitchFamily="34" charset="0"/>
              <a:buChar char="•"/>
            </a:pPr>
            <a:r>
              <a:rPr lang="en-US" sz="3200" b="1" dirty="0" smtClean="0"/>
              <a:t>Adverse </a:t>
            </a:r>
            <a:r>
              <a:rPr lang="en-US" sz="3200" b="1" dirty="0"/>
              <a:t>weather</a:t>
            </a:r>
            <a:r>
              <a:rPr lang="en-US" sz="3200" dirty="0"/>
              <a:t>, </a:t>
            </a:r>
            <a:endParaRPr lang="en-US" sz="3200" dirty="0" smtClean="0"/>
          </a:p>
          <a:p>
            <a:pPr marL="285750" indent="-285750">
              <a:buFont typeface="Arial" panose="020B0604020202020204" pitchFamily="34" charset="0"/>
              <a:buChar char="•"/>
            </a:pPr>
            <a:r>
              <a:rPr lang="en-US" sz="3200" b="1" dirty="0" smtClean="0"/>
              <a:t>laws </a:t>
            </a:r>
            <a:r>
              <a:rPr lang="en-US" sz="3200" b="1" dirty="0"/>
              <a:t>regarding pollution </a:t>
            </a:r>
            <a:endParaRPr lang="en-US" sz="3200" b="1" dirty="0" smtClean="0"/>
          </a:p>
          <a:p>
            <a:pPr marL="285750" indent="-285750">
              <a:buFont typeface="Arial" panose="020B0604020202020204" pitchFamily="34" charset="0"/>
              <a:buChar char="•"/>
            </a:pPr>
            <a:r>
              <a:rPr lang="en-US" sz="3200" b="1" dirty="0" smtClean="0"/>
              <a:t>recycling</a:t>
            </a:r>
            <a:r>
              <a:rPr lang="en-US" sz="3200" dirty="0"/>
              <a:t>, </a:t>
            </a:r>
            <a:r>
              <a:rPr lang="en-US" sz="3200" b="1" dirty="0"/>
              <a:t>use of green </a:t>
            </a:r>
            <a:r>
              <a:rPr lang="en-US" sz="3200" b="1" dirty="0" smtClean="0"/>
              <a:t> </a:t>
            </a:r>
          </a:p>
          <a:p>
            <a:pPr marL="285750" indent="-285750">
              <a:buFont typeface="Arial" panose="020B0604020202020204" pitchFamily="34" charset="0"/>
              <a:buChar char="•"/>
            </a:pPr>
            <a:r>
              <a:rPr lang="en-US" sz="3200" b="1" dirty="0" smtClean="0"/>
              <a:t>eco-friendly products</a:t>
            </a:r>
            <a:endParaRPr lang="en-US" sz="3200" dirty="0" smtClean="0"/>
          </a:p>
          <a:p>
            <a:pPr marL="285750" indent="-285750">
              <a:buFont typeface="Arial" panose="020B0604020202020204" pitchFamily="34" charset="0"/>
              <a:buChar char="•"/>
            </a:pPr>
            <a:r>
              <a:rPr lang="en-US" sz="3200" b="1" dirty="0" smtClean="0"/>
              <a:t>sustainability</a:t>
            </a:r>
            <a:r>
              <a:rPr lang="en-US" sz="3200" dirty="0"/>
              <a:t>. </a:t>
            </a:r>
          </a:p>
        </p:txBody>
      </p:sp>
      <p:sp>
        <p:nvSpPr>
          <p:cNvPr id="7" name="AutoShape 2" descr="Image result for construction Pollu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4" name="Picture 4" descr="Image result for construction Pol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317222"/>
            <a:ext cx="4340118" cy="254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38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a:xfrm>
            <a:off x="680321" y="2057904"/>
            <a:ext cx="10679937" cy="3599316"/>
          </a:xfrm>
        </p:spPr>
        <p:txBody>
          <a:bodyPr>
            <a:noAutofit/>
          </a:bodyPr>
          <a:lstStyle/>
          <a:p>
            <a:r>
              <a:rPr lang="en-US" sz="2800" dirty="0"/>
              <a:t>I</a:t>
            </a:r>
            <a:r>
              <a:rPr lang="en-US" sz="2800" dirty="0" smtClean="0"/>
              <a:t>dentifying </a:t>
            </a:r>
            <a:r>
              <a:rPr lang="en-US" sz="2800" dirty="0"/>
              <a:t>risks, and potential risks, is key to effective risk management. </a:t>
            </a:r>
            <a:endParaRPr lang="en-US" sz="2800" dirty="0" smtClean="0"/>
          </a:p>
          <a:p>
            <a:pPr marL="0" indent="0">
              <a:buNone/>
            </a:pPr>
            <a:endParaRPr lang="en-US" sz="2800" dirty="0" smtClean="0"/>
          </a:p>
          <a:p>
            <a:r>
              <a:rPr lang="en-US" sz="2800" dirty="0" smtClean="0"/>
              <a:t>This </a:t>
            </a:r>
            <a:r>
              <a:rPr lang="en-US" sz="2800" dirty="0"/>
              <a:t>step cannot be bypassed or done at a later stage of the </a:t>
            </a:r>
            <a:r>
              <a:rPr lang="en-US" sz="2800" dirty="0" smtClean="0"/>
              <a:t>project.</a:t>
            </a:r>
          </a:p>
          <a:p>
            <a:pPr marL="0" indent="0">
              <a:buNone/>
            </a:pPr>
            <a:endParaRPr lang="en-US" sz="2800" dirty="0" smtClean="0"/>
          </a:p>
          <a:p>
            <a:r>
              <a:rPr lang="en-US" sz="2800" dirty="0" smtClean="0"/>
              <a:t>Although </a:t>
            </a:r>
            <a:r>
              <a:rPr lang="en-US" sz="2800" dirty="0"/>
              <a:t>we have outlined </a:t>
            </a:r>
            <a:r>
              <a:rPr lang="en-US" sz="2800" b="1" dirty="0">
                <a:solidFill>
                  <a:srgbClr val="FFFF00"/>
                </a:solidFill>
              </a:rPr>
              <a:t>PESTLE</a:t>
            </a:r>
            <a:r>
              <a:rPr lang="en-US" sz="2800" dirty="0"/>
              <a:t> as main risk </a:t>
            </a:r>
            <a:r>
              <a:rPr lang="en-US" sz="2800" dirty="0" smtClean="0"/>
              <a:t>categories, </a:t>
            </a:r>
            <a:r>
              <a:rPr lang="en-US" sz="2800" dirty="0"/>
              <a:t>there may be other categories that you and your project stakeholders would like to add that are specific to your project or industry.</a:t>
            </a:r>
          </a:p>
          <a:p>
            <a:endParaRPr lang="en-US" sz="2800" dirty="0"/>
          </a:p>
        </p:txBody>
      </p:sp>
    </p:spTree>
    <p:extLst>
      <p:ext uri="{BB962C8B-B14F-4D97-AF65-F5344CB8AC3E}">
        <p14:creationId xmlns:p14="http://schemas.microsoft.com/office/powerpoint/2010/main" val="108341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542" y="2775102"/>
            <a:ext cx="6840334" cy="1754326"/>
          </a:xfrm>
          <a:prstGeom prst="rect">
            <a:avLst/>
          </a:prstGeom>
        </p:spPr>
        <p:txBody>
          <a:bodyPr wrap="none">
            <a:spAutoFit/>
          </a:bodyPr>
          <a:lstStyle/>
          <a:p>
            <a:pPr algn="ctr"/>
            <a:r>
              <a:rPr lang="en-US" sz="5400" b="1" dirty="0">
                <a:solidFill>
                  <a:srgbClr val="FFC000"/>
                </a:solidFill>
                <a:latin typeface="Open Sans"/>
              </a:rPr>
              <a:t>Knowledge check </a:t>
            </a:r>
            <a:r>
              <a:rPr lang="en-US" sz="5400" b="1" dirty="0" smtClean="0">
                <a:solidFill>
                  <a:srgbClr val="FFC000"/>
                </a:solidFill>
                <a:latin typeface="Open Sans"/>
              </a:rPr>
              <a:t>2:</a:t>
            </a:r>
          </a:p>
          <a:p>
            <a:pPr algn="ctr"/>
            <a:r>
              <a:rPr lang="en-US" sz="5400" b="1" dirty="0">
                <a:solidFill>
                  <a:srgbClr val="FFC000"/>
                </a:solidFill>
                <a:latin typeface="Open Sans"/>
              </a:rPr>
              <a:t>Risk identification </a:t>
            </a:r>
            <a:endParaRPr lang="en-US" sz="5400" b="1" dirty="0" smtClean="0">
              <a:solidFill>
                <a:srgbClr val="FFC000"/>
              </a:solidFill>
              <a:latin typeface="Open Sans"/>
            </a:endParaRPr>
          </a:p>
        </p:txBody>
      </p:sp>
    </p:spTree>
    <p:extLst>
      <p:ext uri="{BB962C8B-B14F-4D97-AF65-F5344CB8AC3E}">
        <p14:creationId xmlns:p14="http://schemas.microsoft.com/office/powerpoint/2010/main" val="13989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3</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is an example of a legal risk? Identify each legal risk.</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Tax policies</a:t>
            </a:r>
          </a:p>
          <a:p>
            <a:pPr marL="285750" indent="-285750">
              <a:lnSpc>
                <a:spcPct val="200000"/>
              </a:lnSpc>
              <a:buFont typeface="Arial" panose="020B0604020202020204" pitchFamily="34" charset="0"/>
              <a:buChar char="•"/>
            </a:pPr>
            <a:r>
              <a:rPr lang="en-US" sz="2000" dirty="0">
                <a:solidFill>
                  <a:srgbClr val="00B0F0"/>
                </a:solidFill>
                <a:latin typeface="Open Sans"/>
              </a:rPr>
              <a:t>Trade restrictions</a:t>
            </a:r>
          </a:p>
          <a:p>
            <a:pPr marL="285750" indent="-285750">
              <a:lnSpc>
                <a:spcPct val="200000"/>
              </a:lnSpc>
              <a:buFont typeface="Arial" panose="020B0604020202020204" pitchFamily="34" charset="0"/>
              <a:buChar char="•"/>
            </a:pPr>
            <a:r>
              <a:rPr lang="en-US" sz="2000" dirty="0">
                <a:solidFill>
                  <a:srgbClr val="00B0F0"/>
                </a:solidFill>
                <a:latin typeface="Open Sans"/>
              </a:rPr>
              <a:t>Health and safety</a:t>
            </a:r>
          </a:p>
          <a:p>
            <a:pPr marL="285750" indent="-285750">
              <a:lnSpc>
                <a:spcPct val="200000"/>
              </a:lnSpc>
              <a:buFont typeface="Arial" panose="020B0604020202020204" pitchFamily="34" charset="0"/>
              <a:buChar char="•"/>
            </a:pPr>
            <a:r>
              <a:rPr lang="en-US" sz="2000" dirty="0">
                <a:solidFill>
                  <a:srgbClr val="00B0F0"/>
                </a:solidFill>
                <a:latin typeface="Open Sans"/>
              </a:rPr>
              <a:t>Employment laws</a:t>
            </a:r>
          </a:p>
        </p:txBody>
      </p:sp>
      <p:pic>
        <p:nvPicPr>
          <p:cNvPr id="11" name="Picture 10"/>
          <p:cNvPicPr>
            <a:picLocks noChangeAspect="1"/>
          </p:cNvPicPr>
          <p:nvPr/>
        </p:nvPicPr>
        <p:blipFill>
          <a:blip r:embed="rId2"/>
          <a:stretch>
            <a:fillRect/>
          </a:stretch>
        </p:blipFill>
        <p:spPr>
          <a:xfrm>
            <a:off x="1946790" y="3521435"/>
            <a:ext cx="342089" cy="365413"/>
          </a:xfrm>
          <a:prstGeom prst="rect">
            <a:avLst/>
          </a:prstGeom>
        </p:spPr>
      </p:pic>
      <p:sp>
        <p:nvSpPr>
          <p:cNvPr id="7" name="Rectangle 6"/>
          <p:cNvSpPr/>
          <p:nvPr/>
        </p:nvSpPr>
        <p:spPr>
          <a:xfrm>
            <a:off x="6313453" y="3380977"/>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smtClean="0"/>
              <a:t>Legal </a:t>
            </a:r>
            <a:r>
              <a:rPr lang="en-US" dirty="0"/>
              <a:t>risks arise from failure to comply with regulatory obligations, which need to be adhered to in any </a:t>
            </a:r>
            <a:r>
              <a:rPr lang="en-US" dirty="0" smtClean="0"/>
              <a:t>organization </a:t>
            </a:r>
            <a:r>
              <a:rPr lang="en-US" dirty="0"/>
              <a:t>or project, regardless of the industry.</a:t>
            </a:r>
          </a:p>
        </p:txBody>
      </p:sp>
      <p:pic>
        <p:nvPicPr>
          <p:cNvPr id="8" name="Picture 7"/>
          <p:cNvPicPr>
            <a:picLocks noChangeAspect="1"/>
          </p:cNvPicPr>
          <p:nvPr/>
        </p:nvPicPr>
        <p:blipFill>
          <a:blip r:embed="rId2"/>
          <a:stretch>
            <a:fillRect/>
          </a:stretch>
        </p:blipFill>
        <p:spPr>
          <a:xfrm>
            <a:off x="1946789" y="4025659"/>
            <a:ext cx="342089" cy="365413"/>
          </a:xfrm>
          <a:prstGeom prst="rect">
            <a:avLst/>
          </a:prstGeom>
        </p:spPr>
      </p:pic>
    </p:spTree>
    <p:extLst>
      <p:ext uri="{BB962C8B-B14F-4D97-AF65-F5344CB8AC3E}">
        <p14:creationId xmlns:p14="http://schemas.microsoft.com/office/powerpoint/2010/main" val="147200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risk management process starts with Context and Objectives.</a:t>
            </a:r>
          </a:p>
        </p:txBody>
      </p:sp>
      <p:pic>
        <p:nvPicPr>
          <p:cNvPr id="4" name="Picture 3"/>
          <p:cNvPicPr>
            <a:picLocks noChangeAspect="1"/>
          </p:cNvPicPr>
          <p:nvPr/>
        </p:nvPicPr>
        <p:blipFill>
          <a:blip r:embed="rId2"/>
          <a:stretch>
            <a:fillRect/>
          </a:stretch>
        </p:blipFill>
        <p:spPr>
          <a:xfrm>
            <a:off x="3819274" y="2036165"/>
            <a:ext cx="4374231" cy="4611031"/>
          </a:xfrm>
          <a:prstGeom prst="rect">
            <a:avLst/>
          </a:prstGeom>
        </p:spPr>
      </p:pic>
    </p:spTree>
    <p:extLst>
      <p:ext uri="{BB962C8B-B14F-4D97-AF65-F5344CB8AC3E}">
        <p14:creationId xmlns:p14="http://schemas.microsoft.com/office/powerpoint/2010/main" val="151100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4</a:t>
            </a:r>
            <a:endParaRPr lang="en-US" sz="2800" b="1" i="0" u="sng" dirty="0">
              <a:solidFill>
                <a:srgbClr val="C00000"/>
              </a:solidFill>
              <a:effectLst/>
              <a:latin typeface="Open Sans"/>
            </a:endParaRPr>
          </a:p>
        </p:txBody>
      </p:sp>
      <p:sp>
        <p:nvSpPr>
          <p:cNvPr id="3" name="Rectangle 2"/>
          <p:cNvSpPr/>
          <p:nvPr/>
        </p:nvSpPr>
        <p:spPr>
          <a:xfrm>
            <a:off x="1492447" y="731879"/>
            <a:ext cx="8382447" cy="1200329"/>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True or false? An economic risk only refers to the external economic factors that might create risk for an </a:t>
            </a:r>
            <a:r>
              <a:rPr lang="en-US" sz="2400" b="1" dirty="0" err="1">
                <a:solidFill>
                  <a:schemeClr val="bg1"/>
                </a:solidFill>
              </a:rPr>
              <a:t>organisation</a:t>
            </a:r>
            <a:r>
              <a:rPr lang="en-US" sz="2400" b="1" dirty="0">
                <a:solidFill>
                  <a:schemeClr val="bg1"/>
                </a:solidFill>
              </a:rPr>
              <a:t> or project.</a:t>
            </a:r>
          </a:p>
        </p:txBody>
      </p:sp>
      <p:sp>
        <p:nvSpPr>
          <p:cNvPr id="9" name="Rectangle 8"/>
          <p:cNvSpPr/>
          <p:nvPr/>
        </p:nvSpPr>
        <p:spPr>
          <a:xfrm>
            <a:off x="2297211" y="2067100"/>
            <a:ext cx="3341121" cy="122796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smtClean="0">
                <a:solidFill>
                  <a:srgbClr val="00B0F0"/>
                </a:solidFill>
                <a:latin typeface="Open Sans"/>
              </a:rPr>
              <a:t>TRUE</a:t>
            </a:r>
          </a:p>
          <a:p>
            <a:pPr marL="285750" indent="-285750">
              <a:lnSpc>
                <a:spcPct val="200000"/>
              </a:lnSpc>
              <a:buFont typeface="Arial" panose="020B0604020202020204" pitchFamily="34" charset="0"/>
              <a:buChar char="•"/>
            </a:pPr>
            <a:r>
              <a:rPr lang="en-US" sz="2000" dirty="0" smtClean="0">
                <a:solidFill>
                  <a:srgbClr val="00B0F0"/>
                </a:solidFill>
                <a:latin typeface="Open Sans"/>
              </a:rPr>
              <a:t>FALSE</a:t>
            </a:r>
            <a:endParaRPr lang="en-US" sz="2000" dirty="0">
              <a:solidFill>
                <a:srgbClr val="00B0F0"/>
              </a:solidFill>
              <a:latin typeface="Open Sans"/>
            </a:endParaRPr>
          </a:p>
        </p:txBody>
      </p:sp>
      <p:pic>
        <p:nvPicPr>
          <p:cNvPr id="11" name="Picture 10"/>
          <p:cNvPicPr>
            <a:picLocks noChangeAspect="1"/>
          </p:cNvPicPr>
          <p:nvPr/>
        </p:nvPicPr>
        <p:blipFill>
          <a:blip r:embed="rId2"/>
          <a:stretch>
            <a:fillRect/>
          </a:stretch>
        </p:blipFill>
        <p:spPr>
          <a:xfrm>
            <a:off x="1866148" y="2929652"/>
            <a:ext cx="342089" cy="365413"/>
          </a:xfrm>
          <a:prstGeom prst="rect">
            <a:avLst/>
          </a:prstGeom>
        </p:spPr>
      </p:pic>
      <p:sp>
        <p:nvSpPr>
          <p:cNvPr id="7" name="Rectangle 6"/>
          <p:cNvSpPr/>
          <p:nvPr/>
        </p:nvSpPr>
        <p:spPr>
          <a:xfrm>
            <a:off x="6313453" y="3380977"/>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Economic risk refers to the external </a:t>
            </a:r>
            <a:r>
              <a:rPr lang="en-US" i="1" dirty="0"/>
              <a:t>and</a:t>
            </a:r>
            <a:r>
              <a:rPr lang="en-US" dirty="0"/>
              <a:t> internal economic risk that may affect your project or </a:t>
            </a:r>
            <a:r>
              <a:rPr lang="en-US" dirty="0" err="1"/>
              <a:t>organisation</a:t>
            </a:r>
            <a:r>
              <a:rPr lang="en-US" dirty="0"/>
              <a:t>.</a:t>
            </a:r>
          </a:p>
        </p:txBody>
      </p:sp>
    </p:spTree>
    <p:extLst>
      <p:ext uri="{BB962C8B-B14F-4D97-AF65-F5344CB8AC3E}">
        <p14:creationId xmlns:p14="http://schemas.microsoft.com/office/powerpoint/2010/main" val="427303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5</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is considered a social risk? Identify each social risk.</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Culture</a:t>
            </a:r>
          </a:p>
          <a:p>
            <a:pPr marL="285750" indent="-285750">
              <a:lnSpc>
                <a:spcPct val="200000"/>
              </a:lnSpc>
              <a:buFont typeface="Arial" panose="020B0604020202020204" pitchFamily="34" charset="0"/>
              <a:buChar char="•"/>
            </a:pPr>
            <a:r>
              <a:rPr lang="en-US" sz="2000" dirty="0">
                <a:solidFill>
                  <a:srgbClr val="00B0F0"/>
                </a:solidFill>
                <a:latin typeface="Open Sans"/>
              </a:rPr>
              <a:t>Demography</a:t>
            </a:r>
          </a:p>
          <a:p>
            <a:pPr marL="285750" indent="-285750">
              <a:lnSpc>
                <a:spcPct val="200000"/>
              </a:lnSpc>
              <a:buFont typeface="Arial" panose="020B0604020202020204" pitchFamily="34" charset="0"/>
              <a:buChar char="•"/>
            </a:pPr>
            <a:r>
              <a:rPr lang="en-US" sz="2000" dirty="0">
                <a:solidFill>
                  <a:srgbClr val="00B0F0"/>
                </a:solidFill>
                <a:latin typeface="Open Sans"/>
              </a:rPr>
              <a:t>Wealth</a:t>
            </a:r>
          </a:p>
          <a:p>
            <a:pPr marL="285750" indent="-285750">
              <a:lnSpc>
                <a:spcPct val="200000"/>
              </a:lnSpc>
              <a:buFont typeface="Arial" panose="020B0604020202020204" pitchFamily="34" charset="0"/>
              <a:buChar char="•"/>
            </a:pPr>
            <a:r>
              <a:rPr lang="en-US" sz="2000" dirty="0">
                <a:solidFill>
                  <a:srgbClr val="00B0F0"/>
                </a:solidFill>
                <a:latin typeface="Open Sans"/>
              </a:rPr>
              <a:t>Sustainability</a:t>
            </a:r>
          </a:p>
        </p:txBody>
      </p:sp>
      <p:pic>
        <p:nvPicPr>
          <p:cNvPr id="11" name="Picture 10"/>
          <p:cNvPicPr>
            <a:picLocks noChangeAspect="1"/>
          </p:cNvPicPr>
          <p:nvPr/>
        </p:nvPicPr>
        <p:blipFill>
          <a:blip r:embed="rId2"/>
          <a:stretch>
            <a:fillRect/>
          </a:stretch>
        </p:blipFill>
        <p:spPr>
          <a:xfrm>
            <a:off x="2034651" y="2289220"/>
            <a:ext cx="342089" cy="365413"/>
          </a:xfrm>
          <a:prstGeom prst="rect">
            <a:avLst/>
          </a:prstGeom>
        </p:spPr>
      </p:pic>
      <p:sp>
        <p:nvSpPr>
          <p:cNvPr id="7" name="Rectangle 6"/>
          <p:cNvSpPr/>
          <p:nvPr/>
        </p:nvSpPr>
        <p:spPr>
          <a:xfrm>
            <a:off x="6313453" y="3380977"/>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smtClean="0"/>
              <a:t>Social </a:t>
            </a:r>
            <a:r>
              <a:rPr lang="en-US" dirty="0"/>
              <a:t>risk refers to the social or cultural environment in which the project is executed, or in which the business operates. Sustainability is an environmental factor.</a:t>
            </a:r>
          </a:p>
        </p:txBody>
      </p:sp>
      <p:pic>
        <p:nvPicPr>
          <p:cNvPr id="8" name="Picture 7"/>
          <p:cNvPicPr>
            <a:picLocks noChangeAspect="1"/>
          </p:cNvPicPr>
          <p:nvPr/>
        </p:nvPicPr>
        <p:blipFill>
          <a:blip r:embed="rId2"/>
          <a:stretch>
            <a:fillRect/>
          </a:stretch>
        </p:blipFill>
        <p:spPr>
          <a:xfrm>
            <a:off x="1934543" y="2882889"/>
            <a:ext cx="342089" cy="365413"/>
          </a:xfrm>
          <a:prstGeom prst="rect">
            <a:avLst/>
          </a:prstGeom>
        </p:spPr>
      </p:pic>
      <p:pic>
        <p:nvPicPr>
          <p:cNvPr id="10" name="Picture 9"/>
          <p:cNvPicPr>
            <a:picLocks noChangeAspect="1"/>
          </p:cNvPicPr>
          <p:nvPr/>
        </p:nvPicPr>
        <p:blipFill>
          <a:blip r:embed="rId2"/>
          <a:stretch>
            <a:fillRect/>
          </a:stretch>
        </p:blipFill>
        <p:spPr>
          <a:xfrm>
            <a:off x="1944832" y="3583843"/>
            <a:ext cx="342089" cy="365413"/>
          </a:xfrm>
          <a:prstGeom prst="rect">
            <a:avLst/>
          </a:prstGeom>
        </p:spPr>
      </p:pic>
    </p:spTree>
    <p:extLst>
      <p:ext uri="{BB962C8B-B14F-4D97-AF65-F5344CB8AC3E}">
        <p14:creationId xmlns:p14="http://schemas.microsoft.com/office/powerpoint/2010/main" val="1379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6</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pairs is considered an external economic risk?</a:t>
            </a:r>
          </a:p>
        </p:txBody>
      </p:sp>
      <p:sp>
        <p:nvSpPr>
          <p:cNvPr id="9" name="Rectangle 8"/>
          <p:cNvSpPr/>
          <p:nvPr/>
        </p:nvSpPr>
        <p:spPr>
          <a:xfrm>
            <a:off x="1048982" y="1771535"/>
            <a:ext cx="6658103"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Project viability and inflation rates</a:t>
            </a:r>
          </a:p>
          <a:p>
            <a:pPr marL="285750" indent="-285750">
              <a:lnSpc>
                <a:spcPct val="200000"/>
              </a:lnSpc>
              <a:buFont typeface="Arial" panose="020B0604020202020204" pitchFamily="34" charset="0"/>
              <a:buChar char="•"/>
            </a:pPr>
            <a:r>
              <a:rPr lang="en-US" sz="2000" dirty="0">
                <a:solidFill>
                  <a:srgbClr val="00B0F0"/>
                </a:solidFill>
                <a:latin typeface="Open Sans"/>
              </a:rPr>
              <a:t>Inflation rates and recession </a:t>
            </a:r>
          </a:p>
          <a:p>
            <a:pPr marL="285750" indent="-285750">
              <a:lnSpc>
                <a:spcPct val="200000"/>
              </a:lnSpc>
              <a:buFont typeface="Arial" panose="020B0604020202020204" pitchFamily="34" charset="0"/>
              <a:buChar char="•"/>
            </a:pPr>
            <a:r>
              <a:rPr lang="en-US" sz="2000" dirty="0">
                <a:solidFill>
                  <a:srgbClr val="00B0F0"/>
                </a:solidFill>
                <a:latin typeface="Open Sans"/>
              </a:rPr>
              <a:t>Financial resources and credit available</a:t>
            </a:r>
          </a:p>
          <a:p>
            <a:pPr marL="285750" indent="-285750">
              <a:lnSpc>
                <a:spcPct val="200000"/>
              </a:lnSpc>
              <a:buFont typeface="Arial" panose="020B0604020202020204" pitchFamily="34" charset="0"/>
              <a:buChar char="•"/>
            </a:pPr>
            <a:r>
              <a:rPr lang="en-US" sz="2000" dirty="0">
                <a:solidFill>
                  <a:srgbClr val="00B0F0"/>
                </a:solidFill>
                <a:latin typeface="Open Sans"/>
              </a:rPr>
              <a:t>Project viability and exchange rates</a:t>
            </a:r>
          </a:p>
        </p:txBody>
      </p:sp>
      <p:pic>
        <p:nvPicPr>
          <p:cNvPr id="11" name="Picture 10"/>
          <p:cNvPicPr>
            <a:picLocks noChangeAspect="1"/>
          </p:cNvPicPr>
          <p:nvPr/>
        </p:nvPicPr>
        <p:blipFill>
          <a:blip r:embed="rId2"/>
          <a:stretch>
            <a:fillRect/>
          </a:stretch>
        </p:blipFill>
        <p:spPr>
          <a:xfrm>
            <a:off x="706893" y="2683394"/>
            <a:ext cx="342089" cy="365413"/>
          </a:xfrm>
          <a:prstGeom prst="rect">
            <a:avLst/>
          </a:prstGeom>
        </p:spPr>
      </p:pic>
      <p:sp>
        <p:nvSpPr>
          <p:cNvPr id="7" name="Rectangle 6"/>
          <p:cNvSpPr/>
          <p:nvPr/>
        </p:nvSpPr>
        <p:spPr>
          <a:xfrm>
            <a:off x="6197339" y="4534739"/>
            <a:ext cx="5553694" cy="923330"/>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These are factors that cannot be changed or controlled by the project manager.</a:t>
            </a:r>
          </a:p>
        </p:txBody>
      </p:sp>
    </p:spTree>
    <p:extLst>
      <p:ext uri="{BB962C8B-B14F-4D97-AF65-F5344CB8AC3E}">
        <p14:creationId xmlns:p14="http://schemas.microsoft.com/office/powerpoint/2010/main" val="402885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Select and use methods to identify </a:t>
            </a:r>
            <a:r>
              <a:rPr lang="en-US" b="1" dirty="0" smtClean="0"/>
              <a:t>risks</a:t>
            </a:r>
            <a:endParaRPr lang="en-US" dirty="0"/>
          </a:p>
        </p:txBody>
      </p:sp>
      <p:sp>
        <p:nvSpPr>
          <p:cNvPr id="3" name="Content Placeholder 2"/>
          <p:cNvSpPr>
            <a:spLocks noGrp="1"/>
          </p:cNvSpPr>
          <p:nvPr>
            <p:ph idx="1"/>
          </p:nvPr>
        </p:nvSpPr>
        <p:spPr>
          <a:xfrm>
            <a:off x="680321" y="2336873"/>
            <a:ext cx="7766011" cy="3599316"/>
          </a:xfrm>
        </p:spPr>
        <p:txBody>
          <a:bodyPr>
            <a:normAutofit/>
          </a:bodyPr>
          <a:lstStyle/>
          <a:p>
            <a:r>
              <a:rPr lang="en-US" sz="3200" b="1" dirty="0" smtClean="0"/>
              <a:t>Identifying Risks </a:t>
            </a:r>
            <a:r>
              <a:rPr lang="en-US" sz="3200" b="1" dirty="0"/>
              <a:t>could have been a bit overwhelming. </a:t>
            </a:r>
            <a:endParaRPr lang="en-US" sz="3200" b="1" dirty="0" smtClean="0"/>
          </a:p>
          <a:p>
            <a:endParaRPr lang="en-US" sz="3200" b="1" dirty="0"/>
          </a:p>
          <a:p>
            <a:r>
              <a:rPr lang="en-US" sz="3200" b="1" dirty="0" smtClean="0"/>
              <a:t>Sometimes </a:t>
            </a:r>
            <a:r>
              <a:rPr lang="en-US" sz="3200" b="1" dirty="0"/>
              <a:t>it's an issue of not knowing where to begin.</a:t>
            </a:r>
          </a:p>
        </p:txBody>
      </p:sp>
      <p:pic>
        <p:nvPicPr>
          <p:cNvPr id="1026" name="Picture 2" descr="Image result for where do we beg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300" y="3914775"/>
            <a:ext cx="36957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8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Step :</a:t>
            </a:r>
            <a:endParaRPr lang="en-US" dirty="0"/>
          </a:p>
        </p:txBody>
      </p:sp>
      <p:sp>
        <p:nvSpPr>
          <p:cNvPr id="3" name="Content Placeholder 2"/>
          <p:cNvSpPr>
            <a:spLocks noGrp="1"/>
          </p:cNvSpPr>
          <p:nvPr>
            <p:ph idx="1"/>
          </p:nvPr>
        </p:nvSpPr>
        <p:spPr/>
        <p:txBody>
          <a:bodyPr>
            <a:normAutofit lnSpcReduction="10000"/>
          </a:bodyPr>
          <a:lstStyle/>
          <a:p>
            <a:r>
              <a:rPr lang="en-US" sz="3200" dirty="0" smtClean="0">
                <a:solidFill>
                  <a:srgbClr val="FFFF00"/>
                </a:solidFill>
              </a:rPr>
              <a:t>What information you should collect ???</a:t>
            </a:r>
          </a:p>
          <a:p>
            <a:endParaRPr lang="en-US" dirty="0"/>
          </a:p>
          <a:p>
            <a:r>
              <a:rPr lang="en-US" dirty="0" smtClean="0"/>
              <a:t>Information about :</a:t>
            </a:r>
          </a:p>
          <a:p>
            <a:pPr lvl="2"/>
            <a:r>
              <a:rPr lang="en-US" sz="2800" dirty="0"/>
              <a:t>your project, </a:t>
            </a:r>
            <a:endParaRPr lang="en-US" sz="2800" dirty="0" smtClean="0"/>
          </a:p>
          <a:p>
            <a:pPr lvl="2"/>
            <a:r>
              <a:rPr lang="en-US" sz="2800" dirty="0" smtClean="0"/>
              <a:t>the </a:t>
            </a:r>
            <a:r>
              <a:rPr lang="en-US" sz="2800" dirty="0"/>
              <a:t>industry within which your project resides</a:t>
            </a:r>
            <a:r>
              <a:rPr lang="en-US" sz="2800" dirty="0" smtClean="0"/>
              <a:t>,</a:t>
            </a:r>
          </a:p>
          <a:p>
            <a:pPr lvl="2"/>
            <a:r>
              <a:rPr lang="en-US" sz="2800" dirty="0" smtClean="0"/>
              <a:t>stakeholders</a:t>
            </a:r>
            <a:r>
              <a:rPr lang="en-US" sz="2800" dirty="0"/>
              <a:t>, </a:t>
            </a:r>
            <a:endParaRPr lang="en-US" sz="2800" dirty="0" smtClean="0"/>
          </a:p>
          <a:p>
            <a:pPr lvl="2"/>
            <a:r>
              <a:rPr lang="en-US" sz="2800" dirty="0" smtClean="0"/>
              <a:t>resources</a:t>
            </a:r>
            <a:r>
              <a:rPr lang="en-US" sz="2800" dirty="0"/>
              <a:t>, and </a:t>
            </a:r>
            <a:endParaRPr lang="en-US" sz="2800" dirty="0" smtClean="0"/>
          </a:p>
          <a:p>
            <a:pPr lvl="2"/>
            <a:r>
              <a:rPr lang="en-US" sz="2800" dirty="0" smtClean="0"/>
              <a:t>contractors</a:t>
            </a:r>
          </a:p>
          <a:p>
            <a:pPr marL="0" indent="0">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3289757" y="753228"/>
            <a:ext cx="5705475" cy="1019175"/>
          </a:xfrm>
          <a:prstGeom prst="rect">
            <a:avLst/>
          </a:prstGeom>
        </p:spPr>
      </p:pic>
      <p:pic>
        <p:nvPicPr>
          <p:cNvPr id="6" name="Picture 5"/>
          <p:cNvPicPr>
            <a:picLocks noChangeAspect="1"/>
          </p:cNvPicPr>
          <p:nvPr/>
        </p:nvPicPr>
        <p:blipFill>
          <a:blip r:embed="rId3"/>
          <a:stretch>
            <a:fillRect/>
          </a:stretch>
        </p:blipFill>
        <p:spPr>
          <a:xfrm>
            <a:off x="9456821" y="2760391"/>
            <a:ext cx="2735179" cy="4097609"/>
          </a:xfrm>
          <a:prstGeom prst="rect">
            <a:avLst/>
          </a:prstGeom>
        </p:spPr>
      </p:pic>
    </p:spTree>
    <p:extLst>
      <p:ext uri="{BB962C8B-B14F-4D97-AF65-F5344CB8AC3E}">
        <p14:creationId xmlns:p14="http://schemas.microsoft.com/office/powerpoint/2010/main" val="379866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8617" y="336883"/>
            <a:ext cx="9877613" cy="6207861"/>
          </a:xfrm>
          <a:prstGeom prst="rect">
            <a:avLst/>
          </a:prstGeom>
        </p:spPr>
      </p:pic>
    </p:spTree>
    <p:extLst>
      <p:ext uri="{BB962C8B-B14F-4D97-AF65-F5344CB8AC3E}">
        <p14:creationId xmlns:p14="http://schemas.microsoft.com/office/powerpoint/2010/main" val="11552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Step :</a:t>
            </a:r>
            <a:endParaRPr lang="en-US" dirty="0"/>
          </a:p>
        </p:txBody>
      </p:sp>
      <p:sp>
        <p:nvSpPr>
          <p:cNvPr id="3" name="Content Placeholder 2"/>
          <p:cNvSpPr>
            <a:spLocks noGrp="1"/>
          </p:cNvSpPr>
          <p:nvPr>
            <p:ph idx="1"/>
          </p:nvPr>
        </p:nvSpPr>
        <p:spPr>
          <a:xfrm>
            <a:off x="680321" y="2336873"/>
            <a:ext cx="9613861" cy="1141823"/>
          </a:xfrm>
        </p:spPr>
        <p:txBody>
          <a:bodyPr>
            <a:normAutofit/>
          </a:bodyPr>
          <a:lstStyle/>
          <a:p>
            <a:r>
              <a:rPr lang="en-US" sz="3200" dirty="0" smtClean="0">
                <a:solidFill>
                  <a:srgbClr val="FFFF00"/>
                </a:solidFill>
              </a:rPr>
              <a:t>How to get information ????</a:t>
            </a:r>
          </a:p>
          <a:p>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3289757" y="753228"/>
            <a:ext cx="5705475" cy="1019175"/>
          </a:xfrm>
          <a:prstGeom prst="rect">
            <a:avLst/>
          </a:prstGeom>
        </p:spPr>
      </p:pic>
      <p:pic>
        <p:nvPicPr>
          <p:cNvPr id="4" name="Picture 3"/>
          <p:cNvPicPr>
            <a:picLocks noChangeAspect="1"/>
          </p:cNvPicPr>
          <p:nvPr/>
        </p:nvPicPr>
        <p:blipFill>
          <a:blip r:embed="rId3"/>
          <a:stretch>
            <a:fillRect/>
          </a:stretch>
        </p:blipFill>
        <p:spPr>
          <a:xfrm>
            <a:off x="3651706" y="3290906"/>
            <a:ext cx="5000625" cy="704850"/>
          </a:xfrm>
          <a:prstGeom prst="rect">
            <a:avLst/>
          </a:prstGeom>
        </p:spPr>
      </p:pic>
      <p:pic>
        <p:nvPicPr>
          <p:cNvPr id="6" name="Picture 5"/>
          <p:cNvPicPr>
            <a:picLocks noChangeAspect="1"/>
          </p:cNvPicPr>
          <p:nvPr/>
        </p:nvPicPr>
        <p:blipFill>
          <a:blip r:embed="rId4"/>
          <a:stretch>
            <a:fillRect/>
          </a:stretch>
        </p:blipFill>
        <p:spPr>
          <a:xfrm>
            <a:off x="3651706" y="3981403"/>
            <a:ext cx="4991100" cy="647700"/>
          </a:xfrm>
          <a:prstGeom prst="rect">
            <a:avLst/>
          </a:prstGeom>
        </p:spPr>
      </p:pic>
      <p:pic>
        <p:nvPicPr>
          <p:cNvPr id="7" name="Picture 6"/>
          <p:cNvPicPr>
            <a:picLocks noChangeAspect="1"/>
          </p:cNvPicPr>
          <p:nvPr/>
        </p:nvPicPr>
        <p:blipFill>
          <a:blip r:embed="rId5"/>
          <a:stretch>
            <a:fillRect/>
          </a:stretch>
        </p:blipFill>
        <p:spPr>
          <a:xfrm>
            <a:off x="3651706" y="4573420"/>
            <a:ext cx="4991100" cy="695325"/>
          </a:xfrm>
          <a:prstGeom prst="rect">
            <a:avLst/>
          </a:prstGeom>
        </p:spPr>
      </p:pic>
      <p:pic>
        <p:nvPicPr>
          <p:cNvPr id="8" name="Picture 7"/>
          <p:cNvPicPr>
            <a:picLocks noChangeAspect="1"/>
          </p:cNvPicPr>
          <p:nvPr/>
        </p:nvPicPr>
        <p:blipFill>
          <a:blip r:embed="rId6"/>
          <a:stretch>
            <a:fillRect/>
          </a:stretch>
        </p:blipFill>
        <p:spPr>
          <a:xfrm>
            <a:off x="3651706" y="5263038"/>
            <a:ext cx="4991100" cy="666750"/>
          </a:xfrm>
          <a:prstGeom prst="rect">
            <a:avLst/>
          </a:prstGeom>
        </p:spPr>
      </p:pic>
    </p:spTree>
    <p:extLst>
      <p:ext uri="{BB962C8B-B14F-4D97-AF65-F5344CB8AC3E}">
        <p14:creationId xmlns:p14="http://schemas.microsoft.com/office/powerpoint/2010/main" val="149365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information. What is next ?</a:t>
            </a:r>
            <a:endParaRPr lang="en-US" dirty="0"/>
          </a:p>
        </p:txBody>
      </p:sp>
      <p:pic>
        <p:nvPicPr>
          <p:cNvPr id="4" name="Picture 3"/>
          <p:cNvPicPr>
            <a:picLocks noChangeAspect="1"/>
          </p:cNvPicPr>
          <p:nvPr/>
        </p:nvPicPr>
        <p:blipFill>
          <a:blip r:embed="rId2"/>
          <a:stretch>
            <a:fillRect/>
          </a:stretch>
        </p:blipFill>
        <p:spPr>
          <a:xfrm>
            <a:off x="5074318" y="2580021"/>
            <a:ext cx="3848100" cy="1000125"/>
          </a:xfrm>
          <a:prstGeom prst="rect">
            <a:avLst/>
          </a:prstGeom>
        </p:spPr>
      </p:pic>
    </p:spTree>
    <p:extLst>
      <p:ext uri="{BB962C8B-B14F-4D97-AF65-F5344CB8AC3E}">
        <p14:creationId xmlns:p14="http://schemas.microsoft.com/office/powerpoint/2010/main" val="11005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 :</a:t>
            </a:r>
            <a:endParaRPr lang="en-US" dirty="0"/>
          </a:p>
        </p:txBody>
      </p:sp>
      <p:pic>
        <p:nvPicPr>
          <p:cNvPr id="4" name="Picture 3"/>
          <p:cNvPicPr>
            <a:picLocks noChangeAspect="1"/>
          </p:cNvPicPr>
          <p:nvPr/>
        </p:nvPicPr>
        <p:blipFill>
          <a:blip r:embed="rId2"/>
          <a:stretch>
            <a:fillRect/>
          </a:stretch>
        </p:blipFill>
        <p:spPr>
          <a:xfrm>
            <a:off x="3635292" y="1963267"/>
            <a:ext cx="8556708" cy="4808505"/>
          </a:xfrm>
          <a:prstGeom prst="rect">
            <a:avLst/>
          </a:prstGeom>
        </p:spPr>
      </p:pic>
    </p:spTree>
    <p:extLst>
      <p:ext uri="{BB962C8B-B14F-4D97-AF65-F5344CB8AC3E}">
        <p14:creationId xmlns:p14="http://schemas.microsoft.com/office/powerpoint/2010/main" val="34166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The objective of brainstorming </a:t>
            </a:r>
            <a:r>
              <a:rPr lang="en-US" dirty="0" smtClean="0"/>
              <a:t>?</a:t>
            </a:r>
            <a:endParaRPr lang="en-US" dirty="0"/>
          </a:p>
        </p:txBody>
      </p:sp>
      <p:sp>
        <p:nvSpPr>
          <p:cNvPr id="3" name="Content Placeholder 2"/>
          <p:cNvSpPr>
            <a:spLocks noGrp="1"/>
          </p:cNvSpPr>
          <p:nvPr>
            <p:ph idx="1"/>
          </p:nvPr>
        </p:nvSpPr>
        <p:spPr>
          <a:xfrm>
            <a:off x="680321" y="2336873"/>
            <a:ext cx="9613861" cy="1104159"/>
          </a:xfrm>
        </p:spPr>
        <p:txBody>
          <a:bodyPr/>
          <a:lstStyle/>
          <a:p>
            <a:r>
              <a:rPr lang="en-US" dirty="0" smtClean="0"/>
              <a:t>To generate </a:t>
            </a:r>
            <a:r>
              <a:rPr lang="en-US" dirty="0"/>
              <a:t>a comprehensive list of possible risks that will be addressed later in risk analysis and assessment processes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706" y="3488753"/>
            <a:ext cx="5406166" cy="2887984"/>
          </a:xfrm>
          <a:prstGeom prst="rect">
            <a:avLst/>
          </a:prstGeom>
        </p:spPr>
      </p:pic>
    </p:spTree>
    <p:extLst>
      <p:ext uri="{BB962C8B-B14F-4D97-AF65-F5344CB8AC3E}">
        <p14:creationId xmlns:p14="http://schemas.microsoft.com/office/powerpoint/2010/main" val="226283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01_ContextCanva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66028" y="856749"/>
            <a:ext cx="8134350" cy="4572000"/>
          </a:xfrm>
          <a:prstGeom prst="rect">
            <a:avLst/>
          </a:prstGeom>
        </p:spPr>
      </p:pic>
    </p:spTree>
    <p:extLst>
      <p:ext uri="{BB962C8B-B14F-4D97-AF65-F5344CB8AC3E}">
        <p14:creationId xmlns:p14="http://schemas.microsoft.com/office/powerpoint/2010/main" val="222759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 :</a:t>
            </a:r>
            <a:endParaRPr lang="en-US" dirty="0"/>
          </a:p>
        </p:txBody>
      </p:sp>
      <p:sp>
        <p:nvSpPr>
          <p:cNvPr id="3" name="Content Placeholder 2"/>
          <p:cNvSpPr>
            <a:spLocks noGrp="1"/>
          </p:cNvSpPr>
          <p:nvPr>
            <p:ph idx="1"/>
          </p:nvPr>
        </p:nvSpPr>
        <p:spPr/>
        <p:txBody>
          <a:bodyPr/>
          <a:lstStyle/>
          <a:p>
            <a:r>
              <a:rPr lang="en-US" dirty="0" smtClean="0"/>
              <a:t>Identifying </a:t>
            </a:r>
            <a:r>
              <a:rPr lang="en-US" dirty="0"/>
              <a:t>any risk at this point, even if it seems unnecessary or </a:t>
            </a:r>
            <a:r>
              <a:rPr lang="en-US" dirty="0" smtClean="0"/>
              <a:t>irrelevant.</a:t>
            </a:r>
          </a:p>
          <a:p>
            <a:endParaRPr lang="en-US" dirty="0"/>
          </a:p>
          <a:p>
            <a:r>
              <a:rPr lang="en-US" b="1" dirty="0" smtClean="0"/>
              <a:t>PESTLE</a:t>
            </a:r>
            <a:r>
              <a:rPr lang="en-US" dirty="0" smtClean="0"/>
              <a:t> </a:t>
            </a:r>
            <a:r>
              <a:rPr lang="en-US" dirty="0"/>
              <a:t>can be most beneficial. </a:t>
            </a:r>
          </a:p>
          <a:p>
            <a:endParaRPr lang="en-US" dirty="0"/>
          </a:p>
        </p:txBody>
      </p:sp>
      <p:sp>
        <p:nvSpPr>
          <p:cNvPr id="4" name="AutoShape 2" descr="Image result for Brainstormi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206" y="3136841"/>
            <a:ext cx="5319615" cy="3191769"/>
          </a:xfrm>
          <a:prstGeom prst="rect">
            <a:avLst/>
          </a:prstGeom>
        </p:spPr>
      </p:pic>
    </p:spTree>
    <p:extLst>
      <p:ext uri="{BB962C8B-B14F-4D97-AF65-F5344CB8AC3E}">
        <p14:creationId xmlns:p14="http://schemas.microsoft.com/office/powerpoint/2010/main" val="20293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 :</a:t>
            </a:r>
            <a:endParaRPr lang="en-US" dirty="0"/>
          </a:p>
        </p:txBody>
      </p:sp>
      <p:sp>
        <p:nvSpPr>
          <p:cNvPr id="3" name="Content Placeholder 2"/>
          <p:cNvSpPr>
            <a:spLocks noGrp="1"/>
          </p:cNvSpPr>
          <p:nvPr>
            <p:ph idx="1"/>
          </p:nvPr>
        </p:nvSpPr>
        <p:spPr>
          <a:xfrm>
            <a:off x="157449" y="2252652"/>
            <a:ext cx="5949079" cy="2427632"/>
          </a:xfrm>
        </p:spPr>
        <p:txBody>
          <a:bodyPr>
            <a:noAutofit/>
          </a:bodyPr>
          <a:lstStyle/>
          <a:p>
            <a:r>
              <a:rPr lang="en-US" dirty="0"/>
              <a:t>sources of risk are identified and posted for all to examine during a meeting. </a:t>
            </a:r>
            <a:endParaRPr lang="en-US" dirty="0" smtClean="0"/>
          </a:p>
          <a:p>
            <a:endParaRPr lang="en-US" dirty="0"/>
          </a:p>
          <a:p>
            <a:r>
              <a:rPr lang="en-US" dirty="0" smtClean="0"/>
              <a:t>Risk </a:t>
            </a:r>
            <a:r>
              <a:rPr lang="en-US" dirty="0"/>
              <a:t>descriptions in terms of </a:t>
            </a:r>
            <a:r>
              <a:rPr lang="en-US" b="1" dirty="0"/>
              <a:t>cause</a:t>
            </a:r>
            <a:r>
              <a:rPr lang="en-US" dirty="0"/>
              <a:t> and </a:t>
            </a:r>
            <a:r>
              <a:rPr lang="en-US" b="1" dirty="0"/>
              <a:t>effect</a:t>
            </a:r>
            <a:r>
              <a:rPr lang="en-US" dirty="0"/>
              <a:t> need to be sharpened. </a:t>
            </a:r>
          </a:p>
          <a:p>
            <a:endParaRPr lang="en-US" dirty="0"/>
          </a:p>
        </p:txBody>
      </p:sp>
      <p:pic>
        <p:nvPicPr>
          <p:cNvPr id="4" name="Picture 3"/>
          <p:cNvPicPr>
            <a:picLocks noChangeAspect="1"/>
          </p:cNvPicPr>
          <p:nvPr/>
        </p:nvPicPr>
        <p:blipFill>
          <a:blip r:embed="rId2"/>
          <a:stretch>
            <a:fillRect/>
          </a:stretch>
        </p:blipFill>
        <p:spPr>
          <a:xfrm>
            <a:off x="6106528" y="3425909"/>
            <a:ext cx="6085472" cy="3432091"/>
          </a:xfrm>
          <a:prstGeom prst="rect">
            <a:avLst/>
          </a:prstGeom>
        </p:spPr>
      </p:pic>
    </p:spTree>
    <p:extLst>
      <p:ext uri="{BB962C8B-B14F-4D97-AF65-F5344CB8AC3E}">
        <p14:creationId xmlns:p14="http://schemas.microsoft.com/office/powerpoint/2010/main" val="320447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Delphi Technique :</a:t>
            </a:r>
            <a:endParaRPr lang="en-US" dirty="0"/>
          </a:p>
        </p:txBody>
      </p:sp>
      <p:sp>
        <p:nvSpPr>
          <p:cNvPr id="3" name="Content Placeholder 2"/>
          <p:cNvSpPr>
            <a:spLocks noGrp="1"/>
          </p:cNvSpPr>
          <p:nvPr>
            <p:ph idx="1"/>
          </p:nvPr>
        </p:nvSpPr>
        <p:spPr>
          <a:xfrm>
            <a:off x="680322" y="2336873"/>
            <a:ext cx="4830142" cy="3570632"/>
          </a:xfrm>
        </p:spPr>
        <p:txBody>
          <a:bodyPr>
            <a:normAutofit/>
          </a:bodyPr>
          <a:lstStyle/>
          <a:p>
            <a:r>
              <a:rPr lang="en-US" dirty="0"/>
              <a:t>is a way to reach consensus through the use of experts on a particular subject </a:t>
            </a:r>
            <a:r>
              <a:rPr lang="en-US" dirty="0" smtClean="0"/>
              <a:t>area.</a:t>
            </a:r>
          </a:p>
          <a:p>
            <a:endParaRPr lang="en-US" dirty="0"/>
          </a:p>
          <a:p>
            <a:r>
              <a:rPr lang="en-US" dirty="0"/>
              <a:t>H</a:t>
            </a:r>
            <a:r>
              <a:rPr lang="en-US" dirty="0" smtClean="0"/>
              <a:t>elps </a:t>
            </a:r>
            <a:r>
              <a:rPr lang="en-US" dirty="0"/>
              <a:t>reduce bias in the data and keeps any person from having undue influence on the outcome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04" y="2101385"/>
            <a:ext cx="6071697" cy="4600204"/>
          </a:xfrm>
          <a:prstGeom prst="rect">
            <a:avLst/>
          </a:prstGeom>
        </p:spPr>
      </p:pic>
    </p:spTree>
    <p:extLst>
      <p:ext uri="{BB962C8B-B14F-4D97-AF65-F5344CB8AC3E}">
        <p14:creationId xmlns:p14="http://schemas.microsoft.com/office/powerpoint/2010/main" val="387174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Delphi Technique :</a:t>
            </a:r>
          </a:p>
        </p:txBody>
      </p:sp>
      <p:pic>
        <p:nvPicPr>
          <p:cNvPr id="1026" name="Picture 2" descr="Image result for delphi technique p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907" y="2033337"/>
            <a:ext cx="3719156" cy="466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58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Oval 20"/>
          <p:cNvSpPr/>
          <p:nvPr/>
        </p:nvSpPr>
        <p:spPr>
          <a:xfrm>
            <a:off x="774916" y="1234098"/>
            <a:ext cx="4358498" cy="416284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8725985" y="2544241"/>
            <a:ext cx="2569934" cy="2359220"/>
            <a:chOff x="8312221" y="2848476"/>
            <a:chExt cx="2569934" cy="2359220"/>
          </a:xfrm>
        </p:grpSpPr>
        <p:pic>
          <p:nvPicPr>
            <p:cNvPr id="4" name="Picture 3"/>
            <p:cNvPicPr>
              <a:picLocks noChangeAspect="1"/>
            </p:cNvPicPr>
            <p:nvPr/>
          </p:nvPicPr>
          <p:blipFill>
            <a:blip r:embed="rId2"/>
            <a:stretch>
              <a:fillRect/>
            </a:stretch>
          </p:blipFill>
          <p:spPr>
            <a:xfrm>
              <a:off x="8830426" y="2848476"/>
              <a:ext cx="1533525" cy="1714500"/>
            </a:xfrm>
            <a:prstGeom prst="rect">
              <a:avLst/>
            </a:prstGeom>
          </p:spPr>
        </p:pic>
        <p:sp>
          <p:nvSpPr>
            <p:cNvPr id="5" name="Rectangle 4"/>
            <p:cNvSpPr/>
            <p:nvPr/>
          </p:nvSpPr>
          <p:spPr>
            <a:xfrm>
              <a:off x="8312221" y="4499810"/>
              <a:ext cx="2569934" cy="707886"/>
            </a:xfrm>
            <a:prstGeom prst="rect">
              <a:avLst/>
            </a:prstGeom>
            <a:noFill/>
          </p:spPr>
          <p:txBody>
            <a:bodyPr wrap="none" lIns="91440" tIns="45720" rIns="91440" bIns="45720">
              <a:spAutoFit/>
            </a:bodyPr>
            <a:lstStyle/>
            <a:p>
              <a:pPr algn="ctr"/>
              <a:r>
                <a:rPr lang="en-US" sz="4000" dirty="0" smtClean="0">
                  <a:ln w="0"/>
                  <a:solidFill>
                    <a:schemeClr val="bg1"/>
                  </a:solidFill>
                  <a:effectLst>
                    <a:outerShdw blurRad="38100" dist="25400" dir="5400000" algn="ctr" rotWithShape="0">
                      <a:srgbClr val="6E747A">
                        <a:alpha val="43000"/>
                      </a:srgbClr>
                    </a:outerShdw>
                  </a:effectLst>
                </a:rPr>
                <a:t>Facilitator</a:t>
              </a:r>
              <a:endParaRPr lang="en-US" sz="4000" dirty="0">
                <a:ln w="0"/>
                <a:solidFill>
                  <a:schemeClr val="bg1"/>
                </a:solidFill>
                <a:effectLst>
                  <a:outerShdw blurRad="38100" dist="25400" dir="5400000" algn="ctr" rotWithShape="0">
                    <a:srgbClr val="6E747A">
                      <a:alpha val="43000"/>
                    </a:srgbClr>
                  </a:outerShdw>
                </a:effectLst>
              </a:endParaRPr>
            </a:p>
          </p:txBody>
        </p:sp>
      </p:grpSp>
      <p:grpSp>
        <p:nvGrpSpPr>
          <p:cNvPr id="9" name="Group 8"/>
          <p:cNvGrpSpPr/>
          <p:nvPr/>
        </p:nvGrpSpPr>
        <p:grpSpPr>
          <a:xfrm>
            <a:off x="2066298" y="335130"/>
            <a:ext cx="1422184" cy="1422189"/>
            <a:chOff x="2341168" y="708109"/>
            <a:chExt cx="1496738" cy="1652409"/>
          </a:xfrm>
        </p:grpSpPr>
        <p:pic>
          <p:nvPicPr>
            <p:cNvPr id="7" name="Picture 6"/>
            <p:cNvPicPr>
              <a:picLocks noChangeAspect="1"/>
            </p:cNvPicPr>
            <p:nvPr/>
          </p:nvPicPr>
          <p:blipFill>
            <a:blip r:embed="rId3"/>
            <a:stretch>
              <a:fillRect/>
            </a:stretch>
          </p:blipFill>
          <p:spPr>
            <a:xfrm>
              <a:off x="2487277" y="708109"/>
              <a:ext cx="1204519" cy="1192881"/>
            </a:xfrm>
            <a:prstGeom prst="rect">
              <a:avLst/>
            </a:prstGeom>
          </p:spPr>
        </p:pic>
        <p:sp>
          <p:nvSpPr>
            <p:cNvPr id="8" name="Rectangle 7"/>
            <p:cNvSpPr/>
            <p:nvPr/>
          </p:nvSpPr>
          <p:spPr>
            <a:xfrm>
              <a:off x="2341168" y="1752600"/>
              <a:ext cx="1496738" cy="607918"/>
            </a:xfrm>
            <a:prstGeom prst="rect">
              <a:avLst/>
            </a:prstGeom>
            <a:noFill/>
          </p:spPr>
          <p:txBody>
            <a:bodyPr wrap="none" lIns="91440" tIns="45720" rIns="91440" bIns="45720">
              <a:spAutoFit/>
            </a:bodyPr>
            <a:lstStyle/>
            <a:p>
              <a:pPr algn="ctr"/>
              <a:r>
                <a:rPr lang="en-US" sz="2800" dirty="0" smtClean="0">
                  <a:ln w="0"/>
                  <a:solidFill>
                    <a:schemeClr val="bg1"/>
                  </a:solidFill>
                  <a:effectLst>
                    <a:outerShdw blurRad="38100" dist="25400" dir="5400000" algn="ctr" rotWithShape="0">
                      <a:srgbClr val="6E747A">
                        <a:alpha val="43000"/>
                      </a:srgbClr>
                    </a:outerShdw>
                  </a:effectLst>
                </a:rPr>
                <a:t>Expert1</a:t>
              </a:r>
              <a:endParaRPr lang="en-US" sz="2800" dirty="0">
                <a:ln w="0"/>
                <a:solidFill>
                  <a:schemeClr val="bg1"/>
                </a:solidFill>
                <a:effectLst>
                  <a:outerShdw blurRad="38100" dist="25400" dir="5400000" algn="ctr" rotWithShape="0">
                    <a:srgbClr val="6E747A">
                      <a:alpha val="43000"/>
                    </a:srgbClr>
                  </a:outerShdw>
                </a:effectLst>
              </a:endParaRPr>
            </a:p>
          </p:txBody>
        </p:sp>
      </p:grpSp>
      <p:grpSp>
        <p:nvGrpSpPr>
          <p:cNvPr id="12" name="Group 11"/>
          <p:cNvGrpSpPr/>
          <p:nvPr/>
        </p:nvGrpSpPr>
        <p:grpSpPr>
          <a:xfrm>
            <a:off x="398945" y="2389316"/>
            <a:ext cx="1422185" cy="1596145"/>
            <a:chOff x="5692840" y="2462213"/>
            <a:chExt cx="1422185" cy="1596145"/>
          </a:xfrm>
        </p:grpSpPr>
        <p:pic>
          <p:nvPicPr>
            <p:cNvPr id="10" name="Picture 9"/>
            <p:cNvPicPr>
              <a:picLocks noChangeAspect="1"/>
            </p:cNvPicPr>
            <p:nvPr/>
          </p:nvPicPr>
          <p:blipFill>
            <a:blip r:embed="rId4"/>
            <a:stretch>
              <a:fillRect/>
            </a:stretch>
          </p:blipFill>
          <p:spPr>
            <a:xfrm>
              <a:off x="5859379" y="2462213"/>
              <a:ext cx="1089108" cy="1235134"/>
            </a:xfrm>
            <a:prstGeom prst="rect">
              <a:avLst/>
            </a:prstGeom>
          </p:spPr>
        </p:pic>
        <p:sp>
          <p:nvSpPr>
            <p:cNvPr id="11" name="Rectangle 10"/>
            <p:cNvSpPr/>
            <p:nvPr/>
          </p:nvSpPr>
          <p:spPr>
            <a:xfrm>
              <a:off x="5692840" y="3535138"/>
              <a:ext cx="1422185" cy="523220"/>
            </a:xfrm>
            <a:prstGeom prst="rect">
              <a:avLst/>
            </a:prstGeom>
            <a:noFill/>
          </p:spPr>
          <p:txBody>
            <a:bodyPr wrap="none" lIns="91440" tIns="45720" rIns="91440" bIns="45720">
              <a:spAutoFit/>
            </a:bodyPr>
            <a:lstStyle/>
            <a:p>
              <a:pPr algn="ctr"/>
              <a:r>
                <a:rPr lang="en-US" sz="2800" dirty="0" smtClean="0">
                  <a:ln w="0"/>
                  <a:solidFill>
                    <a:schemeClr val="bg1"/>
                  </a:solidFill>
                  <a:effectLst>
                    <a:outerShdw blurRad="38100" dist="25400" dir="5400000" algn="ctr" rotWithShape="0">
                      <a:srgbClr val="6E747A">
                        <a:alpha val="43000"/>
                      </a:srgbClr>
                    </a:outerShdw>
                  </a:effectLst>
                </a:rPr>
                <a:t>Expert2</a:t>
              </a:r>
              <a:endParaRPr lang="en-US" sz="2800" dirty="0">
                <a:ln w="0"/>
                <a:solidFill>
                  <a:schemeClr val="bg1"/>
                </a:solidFill>
                <a:effectLst>
                  <a:outerShdw blurRad="38100" dist="25400" dir="5400000" algn="ctr" rotWithShape="0">
                    <a:srgbClr val="6E747A">
                      <a:alpha val="43000"/>
                    </a:srgbClr>
                  </a:outerShdw>
                </a:effectLst>
              </a:endParaRPr>
            </a:p>
          </p:txBody>
        </p:sp>
      </p:grpSp>
      <p:grpSp>
        <p:nvGrpSpPr>
          <p:cNvPr id="14" name="Group 13"/>
          <p:cNvGrpSpPr/>
          <p:nvPr/>
        </p:nvGrpSpPr>
        <p:grpSpPr>
          <a:xfrm>
            <a:off x="4109167" y="1779371"/>
            <a:ext cx="1656202" cy="1944480"/>
            <a:chOff x="4320841" y="708108"/>
            <a:chExt cx="1118782" cy="1373355"/>
          </a:xfrm>
        </p:grpSpPr>
        <p:pic>
          <p:nvPicPr>
            <p:cNvPr id="2050" name="Picture 2" descr="Image result for expe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841" y="708108"/>
              <a:ext cx="1118782" cy="137335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47358" y="1558243"/>
              <a:ext cx="405906" cy="523220"/>
            </a:xfrm>
            <a:prstGeom prst="rect">
              <a:avLst/>
            </a:prstGeom>
            <a:noFill/>
          </p:spPr>
          <p:txBody>
            <a:bodyPr wrap="square" lIns="91440" tIns="45720" rIns="91440" bIns="45720">
              <a:spAutoFit/>
            </a:bodyPr>
            <a:lstStyle/>
            <a:p>
              <a:pPr algn="ctr"/>
              <a:r>
                <a:rPr lang="en-US" sz="2800" b="1" cap="none" spc="50" dirty="0" smtClean="0">
                  <a:ln w="0"/>
                  <a:solidFill>
                    <a:srgbClr val="FF0000"/>
                  </a:solidFill>
                  <a:effectLst>
                    <a:innerShdw blurRad="63500" dist="50800" dir="13500000">
                      <a:srgbClr val="000000">
                        <a:alpha val="50000"/>
                      </a:srgbClr>
                    </a:innerShdw>
                  </a:effectLst>
                </a:rPr>
                <a:t>3</a:t>
              </a:r>
              <a:endParaRPr lang="en-US" sz="2800" b="1" cap="none" spc="50" dirty="0">
                <a:ln w="0"/>
                <a:solidFill>
                  <a:srgbClr val="FF0000"/>
                </a:solidFill>
                <a:effectLst>
                  <a:innerShdw blurRad="63500" dist="50800" dir="13500000">
                    <a:srgbClr val="000000">
                      <a:alpha val="50000"/>
                    </a:srgbClr>
                  </a:innerShdw>
                </a:effectLst>
              </a:endParaRPr>
            </a:p>
          </p:txBody>
        </p:sp>
      </p:grpSp>
      <p:pic>
        <p:nvPicPr>
          <p:cNvPr id="15" name="Picture 14"/>
          <p:cNvPicPr>
            <a:picLocks noChangeAspect="1"/>
          </p:cNvPicPr>
          <p:nvPr/>
        </p:nvPicPr>
        <p:blipFill>
          <a:blip r:embed="rId6"/>
          <a:stretch>
            <a:fillRect/>
          </a:stretch>
        </p:blipFill>
        <p:spPr>
          <a:xfrm>
            <a:off x="2142624" y="3985461"/>
            <a:ext cx="1543050" cy="1438275"/>
          </a:xfrm>
          <a:prstGeom prst="rect">
            <a:avLst/>
          </a:prstGeom>
        </p:spPr>
      </p:pic>
      <p:sp>
        <p:nvSpPr>
          <p:cNvPr id="17" name="Rectangle 16"/>
          <p:cNvSpPr/>
          <p:nvPr/>
        </p:nvSpPr>
        <p:spPr>
          <a:xfrm>
            <a:off x="2225164" y="5396947"/>
            <a:ext cx="1422185" cy="523220"/>
          </a:xfrm>
          <a:prstGeom prst="rect">
            <a:avLst/>
          </a:prstGeom>
          <a:noFill/>
        </p:spPr>
        <p:txBody>
          <a:bodyPr wrap="none" lIns="91440" tIns="45720" rIns="91440" bIns="45720">
            <a:spAutoFit/>
          </a:bodyPr>
          <a:lstStyle/>
          <a:p>
            <a:pPr algn="ctr"/>
            <a:r>
              <a:rPr lang="en-US" sz="2800" dirty="0" smtClean="0">
                <a:ln w="0"/>
                <a:solidFill>
                  <a:schemeClr val="bg1"/>
                </a:solidFill>
                <a:effectLst>
                  <a:outerShdw blurRad="38100" dist="25400" dir="5400000" algn="ctr" rotWithShape="0">
                    <a:srgbClr val="6E747A">
                      <a:alpha val="43000"/>
                    </a:srgbClr>
                  </a:outerShdw>
                </a:effectLst>
              </a:rPr>
              <a:t>Expert4</a:t>
            </a:r>
            <a:endParaRPr lang="en-US" sz="2800" dirty="0">
              <a:ln w="0"/>
              <a:solidFill>
                <a:schemeClr val="bg1"/>
              </a:solidFill>
              <a:effectLst>
                <a:outerShdw blurRad="38100" dist="25400" dir="5400000" algn="ctr" rotWithShape="0">
                  <a:srgbClr val="6E747A">
                    <a:alpha val="43000"/>
                  </a:srgbClr>
                </a:outerShdw>
              </a:effectLst>
            </a:endParaRPr>
          </a:p>
        </p:txBody>
      </p:sp>
      <p:grpSp>
        <p:nvGrpSpPr>
          <p:cNvPr id="23" name="Group 22"/>
          <p:cNvGrpSpPr/>
          <p:nvPr/>
        </p:nvGrpSpPr>
        <p:grpSpPr>
          <a:xfrm>
            <a:off x="6283574" y="2944960"/>
            <a:ext cx="2658949" cy="517281"/>
            <a:chOff x="6283574" y="2944960"/>
            <a:chExt cx="2658949" cy="517281"/>
          </a:xfrm>
        </p:grpSpPr>
        <p:cxnSp>
          <p:nvCxnSpPr>
            <p:cNvPr id="18" name="Straight Arrow Connector 17"/>
            <p:cNvCxnSpPr/>
            <p:nvPr/>
          </p:nvCxnSpPr>
          <p:spPr>
            <a:xfrm flipH="1">
              <a:off x="6283574" y="3462241"/>
              <a:ext cx="2658949"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697929" y="2944960"/>
              <a:ext cx="1914306" cy="400110"/>
            </a:xfrm>
            <a:prstGeom prst="rect">
              <a:avLst/>
            </a:prstGeom>
            <a:noFill/>
          </p:spPr>
          <p:txBody>
            <a:bodyPr wrap="none" lIns="91440" tIns="45720" rIns="91440" bIns="45720">
              <a:spAutoFit/>
            </a:bodyPr>
            <a:lstStyle/>
            <a:p>
              <a:pPr algn="ctr"/>
              <a:r>
                <a:rPr lang="en-US" sz="2000" b="1" cap="none" spc="50" dirty="0" smtClean="0">
                  <a:ln w="0"/>
                  <a:solidFill>
                    <a:schemeClr val="bg2"/>
                  </a:solidFill>
                  <a:effectLst>
                    <a:innerShdw blurRad="63500" dist="50800" dir="13500000">
                      <a:srgbClr val="000000">
                        <a:alpha val="50000"/>
                      </a:srgbClr>
                    </a:innerShdw>
                  </a:effectLst>
                </a:rPr>
                <a:t>Send problem</a:t>
              </a:r>
              <a:endParaRPr lang="en-US" sz="2000" b="1" cap="none" spc="50" dirty="0">
                <a:ln w="0"/>
                <a:solidFill>
                  <a:schemeClr val="bg2"/>
                </a:solidFill>
                <a:effectLst>
                  <a:innerShdw blurRad="63500" dist="50800" dir="13500000">
                    <a:srgbClr val="000000">
                      <a:alpha val="50000"/>
                    </a:srgbClr>
                  </a:innerShdw>
                </a:effectLst>
              </a:endParaRPr>
            </a:p>
          </p:txBody>
        </p:sp>
      </p:grpSp>
      <p:grpSp>
        <p:nvGrpSpPr>
          <p:cNvPr id="29" name="Group 28"/>
          <p:cNvGrpSpPr/>
          <p:nvPr/>
        </p:nvGrpSpPr>
        <p:grpSpPr>
          <a:xfrm>
            <a:off x="5765369" y="3985461"/>
            <a:ext cx="4506854" cy="2293959"/>
            <a:chOff x="5765369" y="3985461"/>
            <a:chExt cx="4506854" cy="2293959"/>
          </a:xfrm>
        </p:grpSpPr>
        <p:grpSp>
          <p:nvGrpSpPr>
            <p:cNvPr id="26" name="Group 25"/>
            <p:cNvGrpSpPr/>
            <p:nvPr/>
          </p:nvGrpSpPr>
          <p:grpSpPr>
            <a:xfrm>
              <a:off x="5765369" y="3985461"/>
              <a:ext cx="2960616" cy="1283963"/>
              <a:chOff x="5765369" y="3985461"/>
              <a:chExt cx="2960616" cy="1283963"/>
            </a:xfrm>
          </p:grpSpPr>
          <p:cxnSp>
            <p:nvCxnSpPr>
              <p:cNvPr id="25" name="Straight Arrow Connector 24"/>
              <p:cNvCxnSpPr/>
              <p:nvPr/>
            </p:nvCxnSpPr>
            <p:spPr>
              <a:xfrm>
                <a:off x="5765369" y="3985461"/>
                <a:ext cx="2960616" cy="12839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rot="1337768">
                <a:off x="6454111" y="4235606"/>
                <a:ext cx="2012089" cy="400110"/>
              </a:xfrm>
              <a:prstGeom prst="rect">
                <a:avLst/>
              </a:prstGeom>
              <a:noFill/>
            </p:spPr>
            <p:txBody>
              <a:bodyPr wrap="none" lIns="91440" tIns="45720" rIns="91440" bIns="45720">
                <a:spAutoFit/>
              </a:bodyPr>
              <a:lstStyle/>
              <a:p>
                <a:pPr algn="ctr"/>
                <a:r>
                  <a:rPr lang="en-US" sz="2000" b="1" cap="none" spc="50" dirty="0" smtClean="0">
                    <a:ln w="0"/>
                    <a:solidFill>
                      <a:schemeClr val="bg2"/>
                    </a:solidFill>
                    <a:effectLst>
                      <a:innerShdw blurRad="63500" dist="50800" dir="13500000">
                        <a:srgbClr val="000000">
                          <a:alpha val="50000"/>
                        </a:srgbClr>
                      </a:innerShdw>
                    </a:effectLst>
                  </a:rPr>
                  <a:t>Collect Result </a:t>
                </a:r>
                <a:endParaRPr lang="en-US" sz="2000" b="1" cap="none" spc="50" dirty="0">
                  <a:ln w="0"/>
                  <a:solidFill>
                    <a:schemeClr val="bg2"/>
                  </a:solidFill>
                  <a:effectLst>
                    <a:innerShdw blurRad="63500" dist="50800" dir="13500000">
                      <a:srgbClr val="000000">
                        <a:alpha val="50000"/>
                      </a:srgbClr>
                    </a:innerShdw>
                  </a:effectLst>
                </a:endParaRPr>
              </a:p>
            </p:txBody>
          </p:sp>
        </p:grpSp>
        <p:pic>
          <p:nvPicPr>
            <p:cNvPr id="28" name="Picture 27"/>
            <p:cNvPicPr>
              <a:picLocks noChangeAspect="1"/>
            </p:cNvPicPr>
            <p:nvPr/>
          </p:nvPicPr>
          <p:blipFill>
            <a:blip r:embed="rId7"/>
            <a:stretch>
              <a:fillRect/>
            </a:stretch>
          </p:blipFill>
          <p:spPr>
            <a:xfrm>
              <a:off x="8980986" y="4929869"/>
              <a:ext cx="1291237" cy="1349551"/>
            </a:xfrm>
            <a:prstGeom prst="rect">
              <a:avLst/>
            </a:prstGeom>
          </p:spPr>
        </p:pic>
      </p:grpSp>
      <p:grpSp>
        <p:nvGrpSpPr>
          <p:cNvPr id="31" name="Group 30"/>
          <p:cNvGrpSpPr/>
          <p:nvPr/>
        </p:nvGrpSpPr>
        <p:grpSpPr>
          <a:xfrm>
            <a:off x="4289333" y="5298118"/>
            <a:ext cx="4618573" cy="517281"/>
            <a:chOff x="5345802" y="2944960"/>
            <a:chExt cx="4618573" cy="517281"/>
          </a:xfrm>
        </p:grpSpPr>
        <p:cxnSp>
          <p:nvCxnSpPr>
            <p:cNvPr id="32" name="Straight Arrow Connector 31"/>
            <p:cNvCxnSpPr/>
            <p:nvPr/>
          </p:nvCxnSpPr>
          <p:spPr>
            <a:xfrm flipH="1" flipV="1">
              <a:off x="5535479" y="3345070"/>
              <a:ext cx="3407045" cy="11717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345802" y="2944960"/>
              <a:ext cx="4618573" cy="400110"/>
            </a:xfrm>
            <a:prstGeom prst="rect">
              <a:avLst/>
            </a:prstGeom>
            <a:noFill/>
          </p:spPr>
          <p:txBody>
            <a:bodyPr wrap="none" lIns="91440" tIns="45720" rIns="91440" bIns="45720">
              <a:spAutoFit/>
            </a:bodyPr>
            <a:lstStyle/>
            <a:p>
              <a:pPr algn="ctr"/>
              <a:r>
                <a:rPr lang="en-US" sz="2000" b="1" cap="none" spc="50" dirty="0" smtClean="0">
                  <a:ln w="0"/>
                  <a:solidFill>
                    <a:schemeClr val="bg2"/>
                  </a:solidFill>
                  <a:effectLst>
                    <a:innerShdw blurRad="63500" dist="50800" dir="13500000">
                      <a:srgbClr val="000000">
                        <a:alpha val="50000"/>
                      </a:srgbClr>
                    </a:innerShdw>
                  </a:effectLst>
                </a:rPr>
                <a:t>Summaries and start new Iteration </a:t>
              </a:r>
              <a:endParaRPr lang="en-US" sz="2000" b="1" cap="none" spc="50" dirty="0">
                <a:ln w="0"/>
                <a:solidFill>
                  <a:schemeClr val="bg2"/>
                </a:solidFill>
                <a:effectLst>
                  <a:innerShdw blurRad="63500" dist="50800" dir="13500000">
                    <a:srgbClr val="000000">
                      <a:alpha val="50000"/>
                    </a:srgbClr>
                  </a:innerShdw>
                </a:effectLst>
              </a:endParaRPr>
            </a:p>
          </p:txBody>
        </p:sp>
      </p:grpSp>
    </p:spTree>
    <p:extLst>
      <p:ext uri="{BB962C8B-B14F-4D97-AF65-F5344CB8AC3E}">
        <p14:creationId xmlns:p14="http://schemas.microsoft.com/office/powerpoint/2010/main" val="8776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Expert Advice :</a:t>
            </a:r>
            <a:endParaRPr lang="en-US" dirty="0"/>
          </a:p>
        </p:txBody>
      </p:sp>
      <p:sp>
        <p:nvSpPr>
          <p:cNvPr id="3" name="Content Placeholder 2"/>
          <p:cNvSpPr>
            <a:spLocks noGrp="1"/>
          </p:cNvSpPr>
          <p:nvPr>
            <p:ph idx="1"/>
          </p:nvPr>
        </p:nvSpPr>
        <p:spPr>
          <a:xfrm>
            <a:off x="223121" y="2116371"/>
            <a:ext cx="5864858" cy="3599316"/>
          </a:xfrm>
        </p:spPr>
        <p:txBody>
          <a:bodyPr/>
          <a:lstStyle/>
          <a:p>
            <a:r>
              <a:rPr lang="en-US" dirty="0"/>
              <a:t>As the project manager, you might meet with appropriate individuals and </a:t>
            </a:r>
            <a:r>
              <a:rPr lang="en-US" dirty="0" smtClean="0"/>
              <a:t>provide </a:t>
            </a:r>
            <a:r>
              <a:rPr lang="en-US" dirty="0"/>
              <a:t>information, including the work breakdown structure and the list of assumptions. </a:t>
            </a:r>
            <a:endParaRPr lang="en-US" dirty="0" smtClean="0"/>
          </a:p>
          <a:p>
            <a:pPr marL="0" indent="0">
              <a:buNone/>
            </a:pPr>
            <a:endParaRPr lang="en-US" dirty="0" smtClean="0"/>
          </a:p>
          <a:p>
            <a:r>
              <a:rPr lang="en-US" dirty="0" smtClean="0"/>
              <a:t>The </a:t>
            </a:r>
            <a:r>
              <a:rPr lang="en-US" dirty="0"/>
              <a:t>interviewees identify risks they may see on the project documents based on their own experience. </a:t>
            </a:r>
          </a:p>
          <a:p>
            <a:endParaRPr lang="en-US" dirty="0"/>
          </a:p>
        </p:txBody>
      </p:sp>
      <p:pic>
        <p:nvPicPr>
          <p:cNvPr id="4" name="Picture 3"/>
          <p:cNvPicPr>
            <a:picLocks noChangeAspect="1"/>
          </p:cNvPicPr>
          <p:nvPr/>
        </p:nvPicPr>
        <p:blipFill>
          <a:blip r:embed="rId2"/>
          <a:stretch>
            <a:fillRect/>
          </a:stretch>
        </p:blipFill>
        <p:spPr>
          <a:xfrm>
            <a:off x="5961393" y="3615239"/>
            <a:ext cx="6230607" cy="3242761"/>
          </a:xfrm>
          <a:prstGeom prst="rect">
            <a:avLst/>
          </a:prstGeom>
        </p:spPr>
      </p:pic>
    </p:spTree>
    <p:extLst>
      <p:ext uri="{BB962C8B-B14F-4D97-AF65-F5344CB8AC3E}">
        <p14:creationId xmlns:p14="http://schemas.microsoft.com/office/powerpoint/2010/main" val="169336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List </a:t>
            </a:r>
            <a:endParaRPr lang="en-US" dirty="0"/>
          </a:p>
        </p:txBody>
      </p:sp>
      <p:sp>
        <p:nvSpPr>
          <p:cNvPr id="3" name="Content Placeholder 2"/>
          <p:cNvSpPr>
            <a:spLocks noGrp="1"/>
          </p:cNvSpPr>
          <p:nvPr>
            <p:ph idx="1"/>
          </p:nvPr>
        </p:nvSpPr>
        <p:spPr>
          <a:xfrm>
            <a:off x="343437" y="1999989"/>
            <a:ext cx="9185573" cy="3149527"/>
          </a:xfrm>
        </p:spPr>
        <p:txBody>
          <a:bodyPr/>
          <a:lstStyle/>
          <a:p>
            <a:r>
              <a:rPr lang="en-US" dirty="0"/>
              <a:t>can be developed based on historical information and knowledge that has been accumulated from similar previous </a:t>
            </a:r>
            <a:r>
              <a:rPr lang="en-US" dirty="0" smtClean="0"/>
              <a:t>projects.</a:t>
            </a:r>
          </a:p>
          <a:p>
            <a:endParaRPr lang="en-US" dirty="0"/>
          </a:p>
          <a:p>
            <a:endParaRPr lang="en-US" dirty="0"/>
          </a:p>
        </p:txBody>
      </p:sp>
      <p:pic>
        <p:nvPicPr>
          <p:cNvPr id="4" name="Picture 3"/>
          <p:cNvPicPr>
            <a:picLocks noChangeAspect="1"/>
          </p:cNvPicPr>
          <p:nvPr/>
        </p:nvPicPr>
        <p:blipFill>
          <a:blip r:embed="rId2"/>
          <a:stretch>
            <a:fillRect/>
          </a:stretch>
        </p:blipFill>
        <p:spPr>
          <a:xfrm>
            <a:off x="6160168" y="3449536"/>
            <a:ext cx="6031832" cy="3408464"/>
          </a:xfrm>
          <a:prstGeom prst="rect">
            <a:avLst/>
          </a:prstGeom>
        </p:spPr>
      </p:pic>
    </p:spTree>
    <p:extLst>
      <p:ext uri="{BB962C8B-B14F-4D97-AF65-F5344CB8AC3E}">
        <p14:creationId xmlns:p14="http://schemas.microsoft.com/office/powerpoint/2010/main" val="4145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 and Disadvantage of Checklists :</a:t>
            </a:r>
            <a:endParaRPr lang="en-US" dirty="0"/>
          </a:p>
        </p:txBody>
      </p:sp>
      <p:sp>
        <p:nvSpPr>
          <p:cNvPr id="3" name="Content Placeholder 2"/>
          <p:cNvSpPr>
            <a:spLocks noGrp="1"/>
          </p:cNvSpPr>
          <p:nvPr>
            <p:ph idx="1"/>
          </p:nvPr>
        </p:nvSpPr>
        <p:spPr>
          <a:xfrm>
            <a:off x="355469" y="2036083"/>
            <a:ext cx="9714963" cy="2957022"/>
          </a:xfrm>
        </p:spPr>
        <p:txBody>
          <a:bodyPr/>
          <a:lstStyle/>
          <a:p>
            <a:r>
              <a:rPr lang="en-US" dirty="0"/>
              <a:t>A</a:t>
            </a:r>
            <a:r>
              <a:rPr lang="en-US" dirty="0" smtClean="0"/>
              <a:t>dvantage is </a:t>
            </a:r>
            <a:r>
              <a:rPr lang="en-US" dirty="0"/>
              <a:t>quick and </a:t>
            </a:r>
            <a:r>
              <a:rPr lang="en-US" dirty="0" smtClean="0"/>
              <a:t>simple.</a:t>
            </a:r>
          </a:p>
          <a:p>
            <a:pPr marL="0" indent="0">
              <a:buNone/>
            </a:pPr>
            <a:endParaRPr lang="en-US" dirty="0" smtClean="0"/>
          </a:p>
          <a:p>
            <a:r>
              <a:rPr lang="en-US" dirty="0"/>
              <a:t>D</a:t>
            </a:r>
            <a:r>
              <a:rPr lang="en-US" dirty="0" smtClean="0"/>
              <a:t>isadvantage is: </a:t>
            </a:r>
          </a:p>
          <a:p>
            <a:pPr lvl="1"/>
            <a:r>
              <a:rPr lang="en-US" sz="2400" dirty="0" smtClean="0">
                <a:solidFill>
                  <a:srgbClr val="FFFF00"/>
                </a:solidFill>
              </a:rPr>
              <a:t>that </a:t>
            </a:r>
            <a:r>
              <a:rPr lang="en-US" sz="2400" dirty="0">
                <a:solidFill>
                  <a:srgbClr val="FFFF00"/>
                </a:solidFill>
              </a:rPr>
              <a:t>it is impossible to build an exhaustive checklist of risks </a:t>
            </a:r>
          </a:p>
          <a:p>
            <a:pPr lvl="1"/>
            <a:r>
              <a:rPr lang="en-US" sz="2400" dirty="0" smtClean="0">
                <a:solidFill>
                  <a:srgbClr val="FFFF00"/>
                </a:solidFill>
              </a:rPr>
              <a:t> </a:t>
            </a:r>
            <a:r>
              <a:rPr lang="en-US" sz="2400" dirty="0">
                <a:solidFill>
                  <a:srgbClr val="FFFF00"/>
                </a:solidFill>
              </a:rPr>
              <a:t>the user may effectively be limited to the categories in the list.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1876" y="3934326"/>
            <a:ext cx="2586470" cy="2765258"/>
          </a:xfrm>
          <a:prstGeom prst="rect">
            <a:avLst/>
          </a:prstGeom>
        </p:spPr>
      </p:pic>
    </p:spTree>
    <p:extLst>
      <p:ext uri="{BB962C8B-B14F-4D97-AF65-F5344CB8AC3E}">
        <p14:creationId xmlns:p14="http://schemas.microsoft.com/office/powerpoint/2010/main" val="67424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Checklist</a:t>
            </a:r>
            <a:endParaRPr lang="en-US" dirty="0"/>
          </a:p>
        </p:txBody>
      </p:sp>
      <p:sp>
        <p:nvSpPr>
          <p:cNvPr id="3" name="Content Placeholder 2"/>
          <p:cNvSpPr>
            <a:spLocks noGrp="1"/>
          </p:cNvSpPr>
          <p:nvPr>
            <p:ph idx="1"/>
          </p:nvPr>
        </p:nvSpPr>
        <p:spPr>
          <a:xfrm>
            <a:off x="138900" y="2132336"/>
            <a:ext cx="8908847" cy="3599316"/>
          </a:xfrm>
        </p:spPr>
        <p:txBody>
          <a:bodyPr/>
          <a:lstStyle/>
          <a:p>
            <a:r>
              <a:rPr lang="en-US" dirty="0"/>
              <a:t>The checklist should itemize all types of possible risk to the </a:t>
            </a:r>
            <a:r>
              <a:rPr lang="en-US" dirty="0" smtClean="0"/>
              <a:t>project.</a:t>
            </a:r>
          </a:p>
          <a:p>
            <a:endParaRPr lang="en-US" dirty="0"/>
          </a:p>
          <a:p>
            <a:r>
              <a:rPr lang="en-US" dirty="0"/>
              <a:t>It is important to review the checklist as a formal step of every project closing procedure to improve the list of potential risks and to improve the description of those risks.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8854" y="2145132"/>
            <a:ext cx="2435054" cy="4293764"/>
          </a:xfrm>
          <a:prstGeom prst="rect">
            <a:avLst/>
          </a:prstGeom>
        </p:spPr>
      </p:pic>
    </p:spTree>
    <p:extLst>
      <p:ext uri="{BB962C8B-B14F-4D97-AF65-F5344CB8AC3E}">
        <p14:creationId xmlns:p14="http://schemas.microsoft.com/office/powerpoint/2010/main" val="77233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Diagraming Tanique :</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8986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4200</TotalTime>
  <Words>2909</Words>
  <Application>Microsoft Office PowerPoint</Application>
  <PresentationFormat>Widescreen</PresentationFormat>
  <Paragraphs>364</Paragraphs>
  <Slides>151</Slides>
  <Notes>1</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151</vt:i4>
      </vt:variant>
    </vt:vector>
  </HeadingPairs>
  <TitlesOfParts>
    <vt:vector size="160" baseType="lpstr">
      <vt:lpstr>Arial</vt:lpstr>
      <vt:lpstr>Calibri</vt:lpstr>
      <vt:lpstr>Courier New</vt:lpstr>
      <vt:lpstr>Georgia</vt:lpstr>
      <vt:lpstr>Open Sans</vt:lpstr>
      <vt:lpstr>Segoe UI</vt:lpstr>
      <vt:lpstr>Times New Roman</vt:lpstr>
      <vt:lpstr>Trebuchet MS</vt:lpstr>
      <vt:lpstr>Berlin</vt:lpstr>
      <vt:lpstr>PowerPoint Presentation</vt:lpstr>
      <vt:lpstr>PowerPoint Presentation</vt:lpstr>
      <vt:lpstr>What you will learn in this section</vt:lpstr>
      <vt:lpstr>Before we start …. Problem Definition </vt:lpstr>
      <vt:lpstr>PowerPoint Presentation</vt:lpstr>
      <vt:lpstr>PowerPoint Presentation</vt:lpstr>
      <vt:lpstr>Context and objectives</vt:lpstr>
      <vt:lpstr>The risk management process starts with Context and Objectives.</vt:lpstr>
      <vt:lpstr>PowerPoint Presentation</vt:lpstr>
      <vt:lpstr>Context and objectives</vt:lpstr>
      <vt:lpstr>Key questions you need to address in this stage :</vt:lpstr>
      <vt:lpstr>Context and objectives</vt:lpstr>
      <vt:lpstr>Setting the context and objectives</vt:lpstr>
      <vt:lpstr>what does setting the context mean?</vt:lpstr>
      <vt:lpstr>How to define objectives ?</vt:lpstr>
      <vt:lpstr>Project Objectives</vt:lpstr>
      <vt:lpstr>Applying SMART Criteria </vt:lpstr>
      <vt:lpstr>How to Apply ?</vt:lpstr>
      <vt:lpstr>PowerPoint Presentation</vt:lpstr>
      <vt:lpstr>PowerPoint Presentation</vt:lpstr>
      <vt:lpstr>PowerPoint Presentation</vt:lpstr>
      <vt:lpstr>PowerPoint Presentation</vt:lpstr>
      <vt:lpstr>PowerPoint Presentation</vt:lpstr>
      <vt:lpstr>Returning to our Kunda Island council's brown snake scenario </vt:lpstr>
      <vt:lpstr>What is the Council problem ?</vt:lpstr>
      <vt:lpstr>Let us put an objective </vt:lpstr>
      <vt:lpstr>Is it OK now ???</vt:lpstr>
      <vt:lpstr>What we need more?</vt:lpstr>
      <vt:lpstr>A smarter objective might now be set as: </vt:lpstr>
      <vt:lpstr>The Kunda Island scenario: Clarifying objectives</vt:lpstr>
      <vt:lpstr>PowerPoint Presentation</vt:lpstr>
      <vt:lpstr>PowerPoint Presentation</vt:lpstr>
      <vt:lpstr>PowerPoint Presentation</vt:lpstr>
      <vt:lpstr>PowerPoint Presentation</vt:lpstr>
      <vt:lpstr>PowerPoint Presentation</vt:lpstr>
      <vt:lpstr>PowerPoint Presentation</vt:lpstr>
      <vt:lpstr>Risk Identification</vt:lpstr>
      <vt:lpstr>Key questions in the risk identification stage </vt:lpstr>
      <vt:lpstr>Risk identification in achieving objectives</vt:lpstr>
      <vt:lpstr>PowerPoint Presentation</vt:lpstr>
      <vt:lpstr>Risk Identification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Categories of risk identification</vt:lpstr>
      <vt:lpstr>PESTEL</vt:lpstr>
      <vt:lpstr>Example of Risk Discussion :</vt:lpstr>
      <vt:lpstr>PowerPoint Presentation</vt:lpstr>
      <vt:lpstr>PowerPoint Presentation</vt:lpstr>
      <vt:lpstr>PowerPoint Presentation</vt:lpstr>
      <vt:lpstr>External economic factors: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PowerPoint Presentation</vt:lpstr>
      <vt:lpstr>PowerPoint Presentation</vt:lpstr>
      <vt:lpstr>PowerPoint Presentation</vt:lpstr>
      <vt:lpstr>PowerPoint Presentation</vt:lpstr>
      <vt:lpstr>Select and use methods to identify risks</vt:lpstr>
      <vt:lpstr>First Step :</vt:lpstr>
      <vt:lpstr>PowerPoint Presentation</vt:lpstr>
      <vt:lpstr>First Step :</vt:lpstr>
      <vt:lpstr>You have information. What is next ?</vt:lpstr>
      <vt:lpstr>Brainstorming :</vt:lpstr>
      <vt:lpstr>What is The objective of brainstorming ?</vt:lpstr>
      <vt:lpstr>Brainstorming :</vt:lpstr>
      <vt:lpstr>Brainstorming :</vt:lpstr>
      <vt:lpstr>Delphi Technique :</vt:lpstr>
      <vt:lpstr>Delphi Technique :</vt:lpstr>
      <vt:lpstr>PowerPoint Presentation</vt:lpstr>
      <vt:lpstr>Expert Advice :</vt:lpstr>
      <vt:lpstr>Risk List </vt:lpstr>
      <vt:lpstr>Advantage and Disadvantage of Checklists :</vt:lpstr>
      <vt:lpstr>Checklist</vt:lpstr>
      <vt:lpstr>Diagraming Tanique :</vt:lpstr>
      <vt:lpstr>Fishbone Diagram (Ishikawa Diagrams)</vt:lpstr>
      <vt:lpstr>Process flowchart</vt:lpstr>
      <vt:lpstr>Decision Tree :</vt:lpstr>
      <vt:lpstr>Solve a Decision Tree Problem</vt:lpstr>
      <vt:lpstr>Influence Diagram (Decision Diagram)</vt:lpstr>
      <vt:lpstr>PowerPoint Presentation</vt:lpstr>
      <vt:lpstr>PowerPoint Presentation</vt:lpstr>
      <vt:lpstr>PowerPoint Presentation</vt:lpstr>
      <vt:lpstr>PowerPoint Presentation</vt:lpstr>
      <vt:lpstr>PowerPoint Presentation</vt:lpstr>
      <vt:lpstr>YOUR INSTRUCTIONS</vt:lpstr>
      <vt:lpstr>Step 1: Email from Geoff Thompson</vt:lpstr>
      <vt:lpstr>………</vt:lpstr>
      <vt:lpstr>………</vt:lpstr>
      <vt:lpstr>The brief:</vt:lpstr>
      <vt:lpstr>PowerPoint Presentation</vt:lpstr>
      <vt:lpstr>PowerPoint Presentation</vt:lpstr>
      <vt:lpstr>Step 2: Appendix A: The asset/infrastructure requirements</vt:lpstr>
      <vt:lpstr>Step 2: Appendix A: The asset/infrastructure requirements…cont</vt:lpstr>
      <vt:lpstr>Step 3: Appendix B: Site visit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4: PESTLE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 your risk identification techniques</vt:lpstr>
      <vt:lpstr>PowerPoint Presentation</vt:lpstr>
      <vt:lpstr>FAQ:</vt:lpstr>
      <vt:lpstr>FAQ:</vt:lpstr>
      <vt:lpstr>FAQ:</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 Huda</cp:lastModifiedBy>
  <cp:revision>626</cp:revision>
  <dcterms:created xsi:type="dcterms:W3CDTF">2016-11-14T07:59:55Z</dcterms:created>
  <dcterms:modified xsi:type="dcterms:W3CDTF">2018-04-17T10:43:34Z</dcterms:modified>
</cp:coreProperties>
</file>